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04" r:id="rId2"/>
    <p:sldId id="596" r:id="rId3"/>
    <p:sldId id="643" r:id="rId4"/>
    <p:sldId id="599" r:id="rId5"/>
    <p:sldId id="653" r:id="rId6"/>
    <p:sldId id="600" r:id="rId7"/>
    <p:sldId id="650" r:id="rId8"/>
    <p:sldId id="607" r:id="rId9"/>
    <p:sldId id="601" r:id="rId10"/>
    <p:sldId id="602" r:id="rId11"/>
    <p:sldId id="603" r:id="rId12"/>
    <p:sldId id="648" r:id="rId13"/>
    <p:sldId id="606" r:id="rId14"/>
    <p:sldId id="654" r:id="rId15"/>
    <p:sldId id="604" r:id="rId16"/>
    <p:sldId id="605" r:id="rId17"/>
    <p:sldId id="608" r:id="rId18"/>
    <p:sldId id="644" r:id="rId19"/>
    <p:sldId id="609" r:id="rId20"/>
    <p:sldId id="610" r:id="rId21"/>
    <p:sldId id="618" r:id="rId22"/>
    <p:sldId id="619" r:id="rId23"/>
    <p:sldId id="621" r:id="rId24"/>
    <p:sldId id="620" r:id="rId25"/>
    <p:sldId id="624" r:id="rId26"/>
    <p:sldId id="626" r:id="rId27"/>
    <p:sldId id="627" r:id="rId28"/>
    <p:sldId id="625" r:id="rId29"/>
    <p:sldId id="645" r:id="rId30"/>
    <p:sldId id="630" r:id="rId31"/>
    <p:sldId id="631" r:id="rId32"/>
    <p:sldId id="632" r:id="rId33"/>
    <p:sldId id="656" r:id="rId34"/>
    <p:sldId id="639" r:id="rId35"/>
    <p:sldId id="655" r:id="rId36"/>
    <p:sldId id="657" r:id="rId37"/>
    <p:sldId id="637" r:id="rId38"/>
    <p:sldId id="638" r:id="rId39"/>
    <p:sldId id="646" r:id="rId40"/>
    <p:sldId id="652" r:id="rId41"/>
    <p:sldId id="651" r:id="rId42"/>
    <p:sldId id="658" r:id="rId4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Title" id="{87447297-A598-9246-9E1B-6A028E76E62D}">
          <p14:sldIdLst>
            <p14:sldId id="304"/>
            <p14:sldId id="596"/>
            <p14:sldId id="643"/>
          </p14:sldIdLst>
        </p14:section>
        <p14:section name="Introduction" id="{0B27825D-E079-254C-89FF-04D6F8377396}">
          <p14:sldIdLst>
            <p14:sldId id="599"/>
            <p14:sldId id="653"/>
            <p14:sldId id="600"/>
          </p14:sldIdLst>
        </p14:section>
        <p14:section name="Shape Optimization" id="{3DECEFEA-DB27-D942-9E9D-C8DF30B5220F}">
          <p14:sldIdLst>
            <p14:sldId id="650"/>
            <p14:sldId id="607"/>
            <p14:sldId id="601"/>
            <p14:sldId id="602"/>
            <p14:sldId id="603"/>
            <p14:sldId id="648"/>
            <p14:sldId id="606"/>
            <p14:sldId id="654"/>
            <p14:sldId id="604"/>
            <p14:sldId id="605"/>
            <p14:sldId id="608"/>
          </p14:sldIdLst>
        </p14:section>
        <p14:section name="1st Attempt" id="{1C8FA00A-2848-9840-BFA0-159CAA6F8512}">
          <p14:sldIdLst>
            <p14:sldId id="644"/>
            <p14:sldId id="609"/>
            <p14:sldId id="610"/>
            <p14:sldId id="618"/>
            <p14:sldId id="619"/>
            <p14:sldId id="621"/>
            <p14:sldId id="620"/>
            <p14:sldId id="624"/>
            <p14:sldId id="626"/>
            <p14:sldId id="627"/>
            <p14:sldId id="625"/>
          </p14:sldIdLst>
        </p14:section>
        <p14:section name="2nd Attempt" id="{DF571E3A-D0AC-6A46-9DBA-7EF5868A8B3D}">
          <p14:sldIdLst>
            <p14:sldId id="645"/>
            <p14:sldId id="630"/>
            <p14:sldId id="631"/>
            <p14:sldId id="632"/>
            <p14:sldId id="656"/>
            <p14:sldId id="639"/>
            <p14:sldId id="655"/>
            <p14:sldId id="657"/>
            <p14:sldId id="637"/>
            <p14:sldId id="638"/>
          </p14:sldIdLst>
        </p14:section>
        <p14:section name="Conclusions" id="{5357BDCC-AF7A-A649-8348-693BF6BB92BF}">
          <p14:sldIdLst>
            <p14:sldId id="646"/>
            <p14:sldId id="652"/>
            <p14:sldId id="651"/>
            <p14:sldId id="6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70A31"/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8" autoAdjust="0"/>
    <p:restoredTop sz="88374" autoAdjust="0"/>
  </p:normalViewPr>
  <p:slideViewPr>
    <p:cSldViewPr snapToGrid="0" snapToObjects="1" showGuides="1">
      <p:cViewPr>
        <p:scale>
          <a:sx n="108" d="100"/>
          <a:sy n="108" d="100"/>
        </p:scale>
        <p:origin x="-1400" y="-1512"/>
      </p:cViewPr>
      <p:guideLst>
        <p:guide orient="horz" pos="3793"/>
        <p:guide pos="26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69AA65-E62E-EF4B-AFC4-634F876BDCA0}" type="datetime1">
              <a:rPr lang="en-US" smtClean="0"/>
              <a:t>9/28/14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21501D-7369-D140-B82B-544FFB3EDD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28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82CE73-D806-024D-AFB1-8C2F723B5FB7}" type="datetime1">
              <a:rPr lang="en-US" smtClean="0"/>
              <a:t>9/28/14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328842-7874-4943-A94C-9F0B7F7F1E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088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6" name="Picture 14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21822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489167"/>
            <a:ext cx="6059488" cy="78205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46453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71502" y="5861974"/>
            <a:ext cx="1836286" cy="301031"/>
          </a:xfrm>
          <a:prstGeom prst="rect">
            <a:avLst/>
          </a:prstGeom>
        </p:spPr>
      </p:pic>
      <p:pic>
        <p:nvPicPr>
          <p:cNvPr id="8" name="Picture 7" descr="logoSU2_v3.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2" y="4601222"/>
            <a:ext cx="1889759" cy="114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3160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6" name="Picture 14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2560050"/>
            <a:ext cx="2954337" cy="1629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9516" y="3880116"/>
            <a:ext cx="1889760" cy="309797"/>
          </a:xfrm>
          <a:prstGeom prst="rect">
            <a:avLst/>
          </a:prstGeom>
        </p:spPr>
      </p:pic>
      <p:pic>
        <p:nvPicPr>
          <p:cNvPr id="11" name="Picture 10" descr="logoSU2_v3.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17" y="2560050"/>
            <a:ext cx="2018909" cy="12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1647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90790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6682CC9-0DEC-0449-9B00-3E6EE05AA425}" type="slidenum">
              <a:rPr lang="en-US" sz="1000" smtClean="0">
                <a:latin typeface="+mn-lt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5579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13931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63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00616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buFont typeface="Arial"/>
              <a:buChar char="•"/>
              <a:defRPr/>
            </a:lvl1pPr>
            <a:lvl2pPr marL="342900" indent="-342900">
              <a:buSzPct val="70000"/>
              <a:buFont typeface="Arial"/>
              <a:buChar char="•"/>
              <a:defRPr/>
            </a:lvl2pPr>
            <a:lvl3pPr marL="687388" indent="-342900">
              <a:buSzPct val="70000"/>
              <a:buFont typeface="Arial"/>
              <a:buChar char="•"/>
              <a:defRPr/>
            </a:lvl3pPr>
            <a:lvl4pPr marL="1030287" indent="-342900">
              <a:buSzPct val="70000"/>
              <a:buFont typeface="Arial"/>
              <a:buChar char="•"/>
              <a:defRPr/>
            </a:lvl4pPr>
            <a:lvl5pPr marL="1374775" indent="-342900">
              <a:buSzPct val="70000"/>
              <a:buFont typeface="Arial"/>
              <a:buChar char="•"/>
              <a:defRPr/>
            </a:lvl5pPr>
          </a:lstStyle>
          <a:p>
            <a:pPr lvl="0">
              <a:defRPr sz="1800"/>
            </a:pPr>
            <a:r>
              <a:rPr sz="2500" dirty="0"/>
              <a:t>Body Level One</a:t>
            </a:r>
          </a:p>
          <a:p>
            <a:pPr lvl="1">
              <a:defRPr sz="1800"/>
            </a:pPr>
            <a:r>
              <a:rPr sz="2500" dirty="0"/>
              <a:t>Body Level Two</a:t>
            </a:r>
          </a:p>
          <a:p>
            <a:pPr lvl="2">
              <a:defRPr sz="1800"/>
            </a:pPr>
            <a:r>
              <a:rPr sz="2500" dirty="0"/>
              <a:t>Body Level Three</a:t>
            </a:r>
          </a:p>
          <a:p>
            <a:pPr lvl="3">
              <a:defRPr sz="1800"/>
            </a:pPr>
            <a:r>
              <a:rPr sz="2500" dirty="0"/>
              <a:t>Body Level Four</a:t>
            </a:r>
          </a:p>
          <a:p>
            <a:pPr lvl="4">
              <a:defRPr sz="1800"/>
            </a:pPr>
            <a:r>
              <a:rPr sz="2500" dirty="0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649877372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emf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10.png"/>
          <p:cNvPicPr>
            <a:picLocks noChangeAspect="1"/>
          </p:cNvPicPr>
          <p:nvPr userDrawn="1"/>
        </p:nvPicPr>
        <p:blipFill>
          <a:blip r:embed="rId10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62" y="1854261"/>
            <a:ext cx="5655880" cy="3609647"/>
          </a:xfrm>
          <a:prstGeom prst="rect">
            <a:avLst/>
          </a:prstGeom>
        </p:spPr>
      </p:pic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030" name="Picture 10" descr="SUSig_Rev_WrdmrkOneLin8c1515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213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07052" y="6414465"/>
            <a:ext cx="1979295" cy="324475"/>
          </a:xfrm>
          <a:prstGeom prst="rect">
            <a:avLst/>
          </a:prstGeom>
        </p:spPr>
      </p:pic>
      <p:pic>
        <p:nvPicPr>
          <p:cNvPr id="12" name="Picture 11" descr="logoSU2_v3.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62" y="226931"/>
            <a:ext cx="1029363" cy="6242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63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defRPr kern="1200" spc="2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g"/><Relationship Id="rId3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g"/><Relationship Id="rId3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6" Type="http://schemas.openxmlformats.org/officeDocument/2006/relationships/image" Target="../media/image58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Optimal Shape Design Using SU2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Pointwise® and SU2 </a:t>
            </a:r>
            <a:r>
              <a:rPr lang="en-US" dirty="0"/>
              <a:t>J</a:t>
            </a:r>
            <a:r>
              <a:rPr lang="en-US" dirty="0" smtClean="0"/>
              <a:t>oint Workshop</a:t>
            </a:r>
          </a:p>
          <a:p>
            <a:r>
              <a:rPr lang="en-US" dirty="0" smtClean="0"/>
              <a:t>Sept 29</a:t>
            </a:r>
            <a:r>
              <a:rPr lang="en-US" sz="2800" baseline="30000" dirty="0" smtClean="0"/>
              <a:t>th</a:t>
            </a:r>
            <a:r>
              <a:rPr lang="en-US" dirty="0" smtClean="0"/>
              <a:t>-30</a:t>
            </a:r>
            <a:r>
              <a:rPr lang="en-US" sz="2800" baseline="30000" dirty="0" smtClean="0"/>
              <a:t>th</a:t>
            </a:r>
            <a:r>
              <a:rPr lang="en-US" dirty="0" smtClean="0"/>
              <a:t>, 2014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Francisco </a:t>
            </a:r>
            <a:r>
              <a:rPr lang="en-US" dirty="0" smtClean="0"/>
              <a:t>Palacios</a:t>
            </a:r>
            <a:endParaRPr lang="en-US" dirty="0"/>
          </a:p>
          <a:p>
            <a:r>
              <a:rPr lang="en-US" dirty="0"/>
              <a:t>Aeronautics &amp; Astronautics </a:t>
            </a:r>
            <a:r>
              <a:rPr lang="en-US" dirty="0" smtClean="0"/>
              <a:t>Department (Stanford University)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55624">
        <p:fade/>
      </p:transition>
    </mc:Choice>
    <mc:Fallback xmlns="">
      <p:transition xmlns:p14="http://schemas.microsoft.com/office/powerpoint/2010/main" advTm="5562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072" y="1828799"/>
            <a:ext cx="4006829" cy="38862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1800" dirty="0" smtClean="0"/>
              <a:t>Set up FFD boxes at bottom of the SU2 native mesh file.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The new script for Pointwise can generate this information.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Initialize the mapping for the FFD box by running SU2_MDC once with option </a:t>
            </a:r>
            <a:r>
              <a:rPr lang="en-US" sz="1800" b="1" dirty="0" smtClean="0"/>
              <a:t>DV_KIND= FFD_SETTING.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After completion, a new copy of the mesh with all FFD information is written to disk.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Use this new mesh for shape optimization.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5222011" y="1708361"/>
            <a:ext cx="32623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 smtClean="0"/>
              <a:t>FFD box specification for our LM 1021 problem </a:t>
            </a: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5276757" y="2262360"/>
            <a:ext cx="3251442" cy="3785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FFD_NBOX=</a:t>
            </a:r>
            <a:r>
              <a:rPr lang="en-US" sz="1200" dirty="0">
                <a:latin typeface="Courier New"/>
                <a:cs typeface="Courier New"/>
              </a:rPr>
              <a:t> 1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FFD_NLEVEL=</a:t>
            </a:r>
            <a:r>
              <a:rPr lang="en-US" sz="1200" dirty="0">
                <a:latin typeface="Courier New"/>
                <a:cs typeface="Courier New"/>
              </a:rPr>
              <a:t> 1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FFD_TAG=</a:t>
            </a:r>
            <a:r>
              <a:rPr lang="en-US" sz="1200" dirty="0">
                <a:latin typeface="Courier New"/>
                <a:cs typeface="Courier New"/>
              </a:rPr>
              <a:t> WING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FFD_LEVEL=</a:t>
            </a:r>
            <a:r>
              <a:rPr lang="en-US" sz="1200" dirty="0">
                <a:latin typeface="Courier New"/>
                <a:cs typeface="Courier New"/>
              </a:rPr>
              <a:t> 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FFD_DEGREE_I=</a:t>
            </a:r>
            <a:r>
              <a:rPr lang="en-US" sz="1200" dirty="0">
                <a:latin typeface="Courier New"/>
                <a:cs typeface="Courier New"/>
              </a:rPr>
              <a:t> 10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FFD_DEGREE_J=</a:t>
            </a:r>
            <a:r>
              <a:rPr lang="en-US" sz="1200" dirty="0">
                <a:latin typeface="Courier New"/>
                <a:cs typeface="Courier New"/>
              </a:rPr>
              <a:t> 12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FFD_DEGREE_K=</a:t>
            </a:r>
            <a:r>
              <a:rPr lang="en-US" sz="1200" dirty="0">
                <a:latin typeface="Courier New"/>
                <a:cs typeface="Courier New"/>
              </a:rPr>
              <a:t> 1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FFD_PARENTS=</a:t>
            </a:r>
            <a:r>
              <a:rPr lang="en-US" sz="1200" dirty="0">
                <a:latin typeface="Courier New"/>
                <a:cs typeface="Courier New"/>
              </a:rPr>
              <a:t> 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FFD_CHILDREN=</a:t>
            </a:r>
            <a:r>
              <a:rPr lang="en-US" sz="1200" dirty="0">
                <a:latin typeface="Courier New"/>
                <a:cs typeface="Courier New"/>
              </a:rPr>
              <a:t> 0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FFD_CORNER_POINTS=</a:t>
            </a:r>
            <a:r>
              <a:rPr lang="en-US" sz="1200" dirty="0">
                <a:latin typeface="Courier New"/>
                <a:cs typeface="Courier New"/>
              </a:rPr>
              <a:t> 8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0.502544   -0.044427   0.0488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0.352456   -0.044427   0.0488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0.503809   -0.107234   0.06271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0.53585    -0.107234   0.06271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0.502544   -0.044427   0.06534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0.352456   -0.044427   0.06534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0.503809   -0.107234   0.06828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0.53585 </a:t>
            </a:r>
            <a:r>
              <a:rPr lang="en-US" sz="1200" dirty="0" smtClean="0">
                <a:latin typeface="Courier New"/>
                <a:cs typeface="Courier New"/>
              </a:rPr>
              <a:t>   -0.107234   0.06828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FFD_CONTROL_POINTS=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0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FFD_SURFACE_POINTS=</a:t>
            </a:r>
            <a:r>
              <a:rPr lang="en-US" sz="1200" dirty="0" smtClean="0">
                <a:latin typeface="Courier New"/>
                <a:cs typeface="Courier New"/>
              </a:rPr>
              <a:t> 0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1497258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Parameterization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5386" y="1371600"/>
            <a:ext cx="8007614" cy="5334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/>
              <a:t>FFD box for redesigning the Lockheed Martin 1021 configuration</a:t>
            </a:r>
          </a:p>
          <a:p>
            <a:endParaRPr lang="en-US" sz="1800" dirty="0"/>
          </a:p>
        </p:txBody>
      </p:sp>
      <p:pic>
        <p:nvPicPr>
          <p:cNvPr id="8" name="Picture 7" descr="DesignVariabl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t="-8297" r="5586" b="-10611"/>
          <a:stretch/>
        </p:blipFill>
        <p:spPr>
          <a:xfrm>
            <a:off x="533401" y="1762663"/>
            <a:ext cx="8610599" cy="38266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1" y="1825845"/>
            <a:ext cx="8610600" cy="245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705875" y="3660339"/>
            <a:ext cx="1960623" cy="1151201"/>
          </a:xfrm>
          <a:custGeom>
            <a:avLst/>
            <a:gdLst>
              <a:gd name="connsiteX0" fmla="*/ 267358 w 1960623"/>
              <a:gd name="connsiteY0" fmla="*/ 1032367 h 1151201"/>
              <a:gd name="connsiteX1" fmla="*/ 0 w 1960623"/>
              <a:gd name="connsiteY1" fmla="*/ 1151201 h 1151201"/>
              <a:gd name="connsiteX2" fmla="*/ 59413 w 1960623"/>
              <a:gd name="connsiteY2" fmla="*/ 794700 h 1151201"/>
              <a:gd name="connsiteX3" fmla="*/ 1960623 w 1960623"/>
              <a:gd name="connsiteY3" fmla="*/ 0 h 1151201"/>
              <a:gd name="connsiteX4" fmla="*/ 1893783 w 1960623"/>
              <a:gd name="connsiteY4" fmla="*/ 349074 h 1151201"/>
              <a:gd name="connsiteX5" fmla="*/ 1656132 w 1960623"/>
              <a:gd name="connsiteY5" fmla="*/ 423345 h 115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0623" h="1151201">
                <a:moveTo>
                  <a:pt x="267358" y="1032367"/>
                </a:moveTo>
                <a:lnTo>
                  <a:pt x="0" y="1151201"/>
                </a:lnTo>
                <a:lnTo>
                  <a:pt x="59413" y="794700"/>
                </a:lnTo>
                <a:lnTo>
                  <a:pt x="1960623" y="0"/>
                </a:lnTo>
                <a:lnTo>
                  <a:pt x="1893783" y="349074"/>
                </a:lnTo>
                <a:lnTo>
                  <a:pt x="1656132" y="42334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21658" y="3853273"/>
            <a:ext cx="16701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264 FFD Control Point Variables </a:t>
            </a:r>
          </a:p>
          <a:p>
            <a:pPr algn="ctr"/>
            <a:r>
              <a:rPr lang="en-US" sz="1600" dirty="0" smtClean="0"/>
              <a:t>(z direction)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8141" y="5215157"/>
            <a:ext cx="834511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DEFINITION_DV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( 7, 1.0 | aircraft | WING, 0, 2, 0, 0.0, 0.0, 1.0 ); ( 7, 1.0 | aircraft | WING, 1, 2, 0, 0.0, 0.0, 1.0 ); ( 7, 1.0 | aircraft | WING, 2, 2, 0, 0.0, 0.0, 1.0 ); ( 7, 1.0 | aircraft | WING, 3, 2, 0, 0.0, 0.0, 1.0 ); ( 7, 1.0 | aircraft | WING, 4, 2, 0, 0.0, 0.0, 1.0 ); ( 7, 1.0 | aircraft | WING, 5, 2, 0, 0.0, 0.0, 1.0 ); ( 7, 1.0 | aircraft | WING, 6, 2, 0, 0.0, 0.0, 1.0 ); ( 7, 1.0 | aircraft | WING, 7, 2, 0, 0.0, 0.0, 1.0 );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1589947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&amp; Adjoint Problem Setup</a:t>
            </a:r>
          </a:p>
        </p:txBody>
      </p:sp>
      <p:grpSp>
        <p:nvGrpSpPr>
          <p:cNvPr id="5" name="Agrupar 29"/>
          <p:cNvGrpSpPr/>
          <p:nvPr/>
        </p:nvGrpSpPr>
        <p:grpSpPr>
          <a:xfrm>
            <a:off x="573136" y="2731630"/>
            <a:ext cx="8077200" cy="2336800"/>
            <a:chOff x="491067" y="3894667"/>
            <a:chExt cx="8077200" cy="2336800"/>
          </a:xfrm>
        </p:grpSpPr>
        <p:sp>
          <p:nvSpPr>
            <p:cNvPr id="6" name="Rounded Rectangle 12"/>
            <p:cNvSpPr/>
            <p:nvPr/>
          </p:nvSpPr>
          <p:spPr bwMode="auto">
            <a:xfrm>
              <a:off x="491067" y="3894667"/>
              <a:ext cx="8077200" cy="2336800"/>
            </a:xfrm>
            <a:prstGeom prst="roundRect">
              <a:avLst/>
            </a:prstGeom>
            <a:solidFill>
              <a:srgbClr val="800000">
                <a:alpha val="1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alibri"/>
                <a:ea typeface="ＭＳ Ｐゴシック" pitchFamily="-109" charset="-128"/>
                <a:cs typeface="Calibri"/>
              </a:endParaRPr>
            </a:p>
          </p:txBody>
        </p:sp>
        <p:pic>
          <p:nvPicPr>
            <p:cNvPr id="7" name="Imagen 16" descr="latex-image-1.pd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6764"/>
            <a:stretch>
              <a:fillRect/>
            </a:stretch>
          </p:blipFill>
          <p:spPr>
            <a:xfrm>
              <a:off x="734483" y="4326475"/>
              <a:ext cx="7505700" cy="757759"/>
            </a:xfrm>
            <a:prstGeom prst="rect">
              <a:avLst/>
            </a:prstGeom>
          </p:spPr>
        </p:pic>
        <p:sp>
          <p:nvSpPr>
            <p:cNvPr id="8" name="Rectángulo 17"/>
            <p:cNvSpPr/>
            <p:nvPr/>
          </p:nvSpPr>
          <p:spPr>
            <a:xfrm>
              <a:off x="643466" y="3910969"/>
              <a:ext cx="56049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Adjoint approach. What is the adjoint equation?</a:t>
              </a:r>
              <a:endParaRPr lang="en-US" sz="1800" dirty="0">
                <a:latin typeface="Calibri"/>
                <a:cs typeface="Calibri"/>
              </a:endParaRPr>
            </a:p>
          </p:txBody>
        </p:sp>
      </p:grpSp>
      <p:grpSp>
        <p:nvGrpSpPr>
          <p:cNvPr id="9" name="Agrupar 31"/>
          <p:cNvGrpSpPr/>
          <p:nvPr/>
        </p:nvGrpSpPr>
        <p:grpSpPr>
          <a:xfrm>
            <a:off x="759402" y="3967146"/>
            <a:ext cx="5249334" cy="1016625"/>
            <a:chOff x="677333" y="5130183"/>
            <a:chExt cx="5249334" cy="1016625"/>
          </a:xfrm>
        </p:grpSpPr>
        <p:grpSp>
          <p:nvGrpSpPr>
            <p:cNvPr id="10" name="Agrupar 30"/>
            <p:cNvGrpSpPr/>
            <p:nvPr/>
          </p:nvGrpSpPr>
          <p:grpSpPr>
            <a:xfrm>
              <a:off x="677333" y="5130183"/>
              <a:ext cx="5249334" cy="1016625"/>
              <a:chOff x="677333" y="5130183"/>
              <a:chExt cx="5249334" cy="1016625"/>
            </a:xfrm>
          </p:grpSpPr>
          <p:sp>
            <p:nvSpPr>
              <p:cNvPr id="12" name="Rectángulo 18"/>
              <p:cNvSpPr/>
              <p:nvPr/>
            </p:nvSpPr>
            <p:spPr>
              <a:xfrm>
                <a:off x="677333" y="5130183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800" dirty="0" smtClean="0">
                    <a:latin typeface="Calibri"/>
                    <a:cs typeface="Calibri"/>
                  </a:rPr>
                  <a:t>Choosing     to satisfy the adjoint equation:</a:t>
                </a:r>
                <a:endParaRPr lang="en-US" sz="1800" dirty="0">
                  <a:latin typeface="Calibri"/>
                  <a:cs typeface="Calibri"/>
                </a:endParaRPr>
              </a:p>
            </p:txBody>
          </p:sp>
          <p:pic>
            <p:nvPicPr>
              <p:cNvPr id="13" name="Imagen 26" descr="latex-image-1.pdf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4129" t="63285" r="16610" b="-1932"/>
              <a:stretch>
                <a:fillRect/>
              </a:stretch>
            </p:blipFill>
            <p:spPr>
              <a:xfrm>
                <a:off x="728133" y="5469475"/>
                <a:ext cx="5198534" cy="677333"/>
              </a:xfrm>
              <a:prstGeom prst="rect">
                <a:avLst/>
              </a:prstGeom>
            </p:spPr>
          </p:pic>
        </p:grpSp>
        <p:pic>
          <p:nvPicPr>
            <p:cNvPr id="11" name="Imagen 27" descr="latex-image-1.pd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03" t="43961" r="82487" b="35749"/>
            <a:stretch>
              <a:fillRect/>
            </a:stretch>
          </p:blipFill>
          <p:spPr>
            <a:xfrm>
              <a:off x="1629695" y="5164672"/>
              <a:ext cx="270933" cy="355601"/>
            </a:xfrm>
            <a:prstGeom prst="rect">
              <a:avLst/>
            </a:prstGeom>
          </p:spPr>
        </p:pic>
      </p:grpSp>
      <p:grpSp>
        <p:nvGrpSpPr>
          <p:cNvPr id="14" name="Agrupar 42"/>
          <p:cNvGrpSpPr/>
          <p:nvPr/>
        </p:nvGrpSpPr>
        <p:grpSpPr>
          <a:xfrm>
            <a:off x="537638" y="1386128"/>
            <a:ext cx="8652934" cy="1240897"/>
            <a:chOff x="491066" y="5041373"/>
            <a:chExt cx="8652934" cy="1240897"/>
          </a:xfrm>
        </p:grpSpPr>
        <p:pic>
          <p:nvPicPr>
            <p:cNvPr id="15" name="Imagen 52" descr="latex-image-1.pd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91" t="-940" r="62510" b="77410"/>
            <a:stretch>
              <a:fillRect/>
            </a:stretch>
          </p:blipFill>
          <p:spPr>
            <a:xfrm>
              <a:off x="1020091" y="5181604"/>
              <a:ext cx="1100666" cy="304800"/>
            </a:xfrm>
            <a:prstGeom prst="rect">
              <a:avLst/>
            </a:prstGeom>
          </p:spPr>
        </p:pic>
        <p:pic>
          <p:nvPicPr>
            <p:cNvPr id="16" name="Imagen 53" descr="latex-image-1.pd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811" t="68342" r="45720" b="-6250"/>
            <a:stretch>
              <a:fillRect/>
            </a:stretch>
          </p:blipFill>
          <p:spPr>
            <a:xfrm>
              <a:off x="1253067" y="5791204"/>
              <a:ext cx="2184399" cy="491066"/>
            </a:xfrm>
            <a:prstGeom prst="rect">
              <a:avLst/>
            </a:prstGeom>
          </p:spPr>
        </p:pic>
        <p:pic>
          <p:nvPicPr>
            <p:cNvPr id="17" name="Imagen 54" descr="latex-image-1.pd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724" t="30433" b="38195"/>
            <a:stretch>
              <a:fillRect/>
            </a:stretch>
          </p:blipFill>
          <p:spPr>
            <a:xfrm>
              <a:off x="937318" y="5484365"/>
              <a:ext cx="2637367" cy="406400"/>
            </a:xfrm>
            <a:prstGeom prst="rect">
              <a:avLst/>
            </a:prstGeom>
          </p:spPr>
        </p:pic>
        <p:sp>
          <p:nvSpPr>
            <p:cNvPr id="18" name="Rectángulo 55"/>
            <p:cNvSpPr/>
            <p:nvPr/>
          </p:nvSpPr>
          <p:spPr>
            <a:xfrm>
              <a:off x="503592" y="5113239"/>
              <a:ext cx="45823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Find                       such that 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19" name="Rectángulo 56"/>
            <p:cNvSpPr/>
            <p:nvPr/>
          </p:nvSpPr>
          <p:spPr>
            <a:xfrm>
              <a:off x="491066" y="5858307"/>
              <a:ext cx="9990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smtClean="0">
                  <a:latin typeface="Calibri"/>
                  <a:cs typeface="Calibri"/>
                </a:rPr>
                <a:t>where</a:t>
              </a:r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0" name="Rectángulo 57"/>
            <p:cNvSpPr/>
            <p:nvPr/>
          </p:nvSpPr>
          <p:spPr>
            <a:xfrm>
              <a:off x="4160096" y="5041373"/>
              <a:ext cx="49839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        set of flow variables</a:t>
              </a:r>
            </a:p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        set of design variables</a:t>
              </a:r>
            </a:p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Governing equation of the fluid:    </a:t>
              </a:r>
            </a:p>
            <a:p>
              <a:pPr indent="236538">
                <a:buFont typeface="Arial"/>
                <a:buChar char="•"/>
              </a:pPr>
              <a:r>
                <a:rPr lang="en-US" sz="1800" dirty="0" smtClean="0">
                  <a:latin typeface="Calibri"/>
                  <a:cs typeface="Calibri"/>
                </a:rPr>
                <a:t>Functional to minimize:                    .</a:t>
              </a:r>
              <a:endParaRPr lang="en-US" sz="1800" dirty="0">
                <a:latin typeface="Calibri"/>
                <a:cs typeface="Calibri"/>
              </a:endParaRPr>
            </a:p>
          </p:txBody>
        </p:sp>
        <p:pic>
          <p:nvPicPr>
            <p:cNvPr id="21" name="Imagen 5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6923" y="5176841"/>
              <a:ext cx="406400" cy="177800"/>
            </a:xfrm>
            <a:prstGeom prst="rect">
              <a:avLst/>
            </a:prstGeom>
          </p:spPr>
        </p:pic>
        <p:pic>
          <p:nvPicPr>
            <p:cNvPr id="22" name="Imagen 5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8937" y="5496985"/>
              <a:ext cx="368300" cy="114300"/>
            </a:xfrm>
            <a:prstGeom prst="rect">
              <a:avLst/>
            </a:prstGeom>
          </p:spPr>
        </p:pic>
        <p:pic>
          <p:nvPicPr>
            <p:cNvPr id="23" name="Imagen 6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5400" y="5686962"/>
              <a:ext cx="1168400" cy="241300"/>
            </a:xfrm>
            <a:prstGeom prst="rect">
              <a:avLst/>
            </a:prstGeom>
          </p:spPr>
        </p:pic>
        <p:pic>
          <p:nvPicPr>
            <p:cNvPr id="24" name="Imagen 6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5344" y="5957898"/>
              <a:ext cx="1155700" cy="241300"/>
            </a:xfrm>
            <a:prstGeom prst="rect">
              <a:avLst/>
            </a:prstGeom>
          </p:spPr>
        </p:pic>
      </p:grpSp>
      <p:sp>
        <p:nvSpPr>
          <p:cNvPr id="25" name="CuadroTexto 28"/>
          <p:cNvSpPr txBox="1"/>
          <p:nvPr/>
        </p:nvSpPr>
        <p:spPr>
          <a:xfrm>
            <a:off x="610870" y="5343485"/>
            <a:ext cx="6020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Easy to formulate, complex to solve robustly when dealing with turbulence, shocks, geometries with singularities, surface formulation.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86" b="-1214"/>
          <a:stretch/>
        </p:blipFill>
        <p:spPr>
          <a:xfrm>
            <a:off x="6631644" y="5189275"/>
            <a:ext cx="2024994" cy="9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29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&amp; Adjoint Problem Setup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495800" y="1642671"/>
            <a:ext cx="4437458" cy="4191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Unstructured meshes with median-dual control volumes (vertex-based).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Finite Volume Method with second-order schemes.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For the supersonic problem, we’ll focus on </a:t>
            </a:r>
            <a:r>
              <a:rPr lang="en-US" sz="2000" b="1" dirty="0" smtClean="0"/>
              <a:t>JST </a:t>
            </a:r>
            <a:r>
              <a:rPr lang="en-US" sz="2000" dirty="0" smtClean="0"/>
              <a:t>spatial integration (centered) with </a:t>
            </a:r>
            <a:r>
              <a:rPr lang="en-US" sz="2000" b="1" dirty="0" smtClean="0"/>
              <a:t>implicit time integration.</a:t>
            </a:r>
            <a:endParaRPr lang="en-US" sz="2000" b="1" baseline="30000" dirty="0" smtClean="0"/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Similar schemes for integrating the flow and adjoint equations (adjoint scheme is non-conservative).</a:t>
            </a:r>
            <a:endParaRPr lang="en-US" sz="2000" kern="0" dirty="0" smtClean="0">
              <a:latin typeface="Calibri"/>
              <a:cs typeface="Calibri"/>
            </a:endParaRP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3612777" cy="32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393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&amp; Adjoint Problem Setup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495800" y="1642671"/>
            <a:ext cx="4437458" cy="4191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Unstructured meshes with median-dual control volumes (vertex-based).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Finite Volume Method with second-order schemes.</a:t>
            </a:r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For the supersonic problem, we’ll focus on </a:t>
            </a:r>
            <a:r>
              <a:rPr lang="en-US" sz="2000" b="1" dirty="0" smtClean="0"/>
              <a:t>JST </a:t>
            </a:r>
            <a:r>
              <a:rPr lang="en-US" sz="2000" dirty="0" smtClean="0"/>
              <a:t>spatial integration (centered) with </a:t>
            </a:r>
            <a:r>
              <a:rPr lang="en-US" sz="2000" b="1" dirty="0" smtClean="0"/>
              <a:t>implicit time integration.</a:t>
            </a:r>
            <a:endParaRPr lang="en-US" sz="2000" b="1" baseline="30000" dirty="0" smtClean="0"/>
          </a:p>
          <a:p>
            <a:pPr marL="514350" indent="-514350">
              <a:buFont typeface="Arial"/>
              <a:buChar char="•"/>
              <a:defRPr/>
            </a:pPr>
            <a:r>
              <a:rPr lang="en-US" sz="2000" dirty="0" smtClean="0"/>
              <a:t>Similar schemes for integrating the flow and adjoint equations (adjoint scheme is non-conservative).</a:t>
            </a:r>
            <a:endParaRPr lang="en-US" sz="2000" kern="0" dirty="0" smtClean="0">
              <a:latin typeface="Calibri"/>
              <a:cs typeface="Calibri"/>
            </a:endParaRP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22547" y="1403812"/>
            <a:ext cx="3678399" cy="48013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% -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FLOW NUMERICAL METHOD DEFINITION 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- %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Convective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numerical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method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(JST, LAX-FRIEDRICH, CUSP, ROE, AUSM, HLLC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, TURKEL_PREC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, MSW)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CONV_NUM_METHOD_FLOW=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JST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1st, 2nd and 4th order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artificial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dissipation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coefficients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AD_COEFF_FLOW=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( 0.15, 0.5, 0.02 )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Time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discretization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(RUNGE-KUTTA_EXPLICIT, EULER_IMPLICIT, EULER_EXPLICIT)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TIME_DISCRE_FLOW=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EULER_IMPLICIT</a:t>
            </a:r>
          </a:p>
          <a:p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- ADJOINT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-FLOW NUMERICAL METHOD DEFINITION </a:t>
            </a:r>
            <a:r>
              <a:rPr lang="pl-PL" sz="900" dirty="0" smtClean="0">
                <a:solidFill>
                  <a:srgbClr val="000000"/>
                </a:solidFill>
                <a:latin typeface="Courier New"/>
                <a:cs typeface="Courier New"/>
              </a:rPr>
              <a:t>-%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Convective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numerical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method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(JST, LAX-FRIEDRICH, ROE)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CONV_NUM_METHOD_ADJFLOW=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JST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1st, 2nd, and 4th order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artificial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dissipation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coefficients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AD_COEFF_ADJFLOW=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( 0.15, 0.5, 0.05 )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Time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discretization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(RUNGE-KUTTA_EXPLICIT, EULER_IMPLICIT)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TIME_DISCRE_ADJFLOW=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EULER_IMPLICIT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Reduction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factor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of the CFL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coefficient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in the adjoint problem</a:t>
            </a: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CFL_REDUCTION_ADJFLOW=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0.25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% Limit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 for the adjoint </a:t>
            </a:r>
            <a:r>
              <a:rPr lang="pl-PL" sz="900" dirty="0" err="1">
                <a:solidFill>
                  <a:srgbClr val="000000"/>
                </a:solidFill>
                <a:latin typeface="Courier New"/>
                <a:cs typeface="Courier New"/>
              </a:rPr>
              <a:t>variable</a:t>
            </a:r>
            <a:endParaRPr lang="pl-PL" sz="9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pl-PL" sz="900" dirty="0">
                <a:solidFill>
                  <a:srgbClr val="0000FF"/>
                </a:solidFill>
                <a:latin typeface="Courier New"/>
                <a:cs typeface="Courier New"/>
              </a:rPr>
              <a:t>LIMIT_ADJFLOW= </a:t>
            </a:r>
            <a:r>
              <a:rPr lang="pl-PL" sz="900" dirty="0">
                <a:solidFill>
                  <a:srgbClr val="000000"/>
                </a:solidFill>
                <a:latin typeface="Courier New"/>
                <a:cs typeface="Courier New"/>
              </a:rPr>
              <a:t>1E6</a:t>
            </a:r>
          </a:p>
        </p:txBody>
      </p:sp>
    </p:spTree>
    <p:extLst>
      <p:ext uri="{BB962C8B-B14F-4D97-AF65-F5344CB8AC3E}">
        <p14:creationId xmlns:p14="http://schemas.microsoft.com/office/powerpoint/2010/main" val="314449575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Deformation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4" t="2083" r="1729" b="2083"/>
          <a:stretch>
            <a:fillRect/>
          </a:stretch>
        </p:blipFill>
        <p:spPr>
          <a:xfrm>
            <a:off x="961049" y="1841923"/>
            <a:ext cx="3235447" cy="2862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4" t="2083" r="1729" b="2083"/>
          <a:stretch>
            <a:fillRect/>
          </a:stretch>
        </p:blipFill>
        <p:spPr>
          <a:xfrm>
            <a:off x="5221442" y="1841923"/>
            <a:ext cx="3235447" cy="286212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80037" y="2951740"/>
            <a:ext cx="730860" cy="1297"/>
          </a:xfrm>
          <a:prstGeom prst="straightConnector1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961048" y="4876800"/>
            <a:ext cx="7725751" cy="1447800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1800" dirty="0" smtClean="0"/>
              <a:t>Need robust mesh deformation technique…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Treat the mesh as an elastic solid with non-uniform stiffness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Solve the </a:t>
            </a:r>
            <a:r>
              <a:rPr lang="en-US" sz="1800" b="1" dirty="0" smtClean="0"/>
              <a:t>linear elasticity equations </a:t>
            </a:r>
            <a:r>
              <a:rPr lang="en-US" sz="1800" dirty="0" smtClean="0"/>
              <a:t>on the mesh for the nodal displacements using the movement of the boundaries as input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52954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Mesh Deformation</a:t>
            </a:r>
            <a:endParaRPr lang="en-US" dirty="0"/>
          </a:p>
        </p:txBody>
      </p:sp>
      <p:pic>
        <p:nvPicPr>
          <p:cNvPr id="4" name="Picture 3" descr="Screen Shot 2014-04-08 at 8.56.52 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8962" y="1447800"/>
            <a:ext cx="7219421" cy="4208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rame 5"/>
          <p:cNvSpPr/>
          <p:nvPr/>
        </p:nvSpPr>
        <p:spPr>
          <a:xfrm>
            <a:off x="2940162" y="4191000"/>
            <a:ext cx="1447800" cy="38100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4387962" y="4381500"/>
            <a:ext cx="762000" cy="266700"/>
          </a:xfrm>
          <a:prstGeom prst="straightConnector1">
            <a:avLst/>
          </a:prstGeom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26162" y="4419600"/>
            <a:ext cx="3276600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Controls type of cell stiffness. Smaller cells or those near walls will be more rigid under deformation (preserves mesh quality).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41933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Design in </a:t>
            </a:r>
            <a:r>
              <a:rPr lang="en-US" dirty="0" smtClean="0"/>
              <a:t>SU2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840085"/>
            <a:ext cx="6314438" cy="6095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$ </a:t>
            </a:r>
            <a:r>
              <a:rPr lang="en-US" dirty="0" err="1" smtClean="0">
                <a:latin typeface="Courier New"/>
                <a:cs typeface="Courier New"/>
              </a:rPr>
              <a:t>shape_optimization.py</a:t>
            </a:r>
            <a:r>
              <a:rPr lang="en-US" dirty="0" smtClean="0">
                <a:latin typeface="Courier New"/>
                <a:cs typeface="Courier New"/>
              </a:rPr>
              <a:t> –f LM-1021.cfg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>
                <a:latin typeface="Courier New"/>
                <a:cs typeface="Courier New"/>
              </a:rPr>
              <a:t>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96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86" y="2351146"/>
            <a:ext cx="3360156" cy="37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122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Introduction to Shape design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Optimization Attempt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2</a:t>
            </a:r>
            <a:r>
              <a:rPr lang="en-US" baseline="30000" dirty="0" smtClean="0">
                <a:solidFill>
                  <a:srgbClr val="F6C2C2"/>
                </a:solidFill>
              </a:rPr>
              <a:t>nd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 Conclusions</a:t>
            </a:r>
            <a:endParaRPr lang="en-US" dirty="0">
              <a:solidFill>
                <a:srgbClr val="F6C2C2"/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Results</a:t>
            </a:r>
            <a:endParaRPr lang="en-US" dirty="0"/>
          </a:p>
        </p:txBody>
      </p:sp>
      <p:pic>
        <p:nvPicPr>
          <p:cNvPr id="5" name="Picture 4" descr="CloserDomain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666" y="1371600"/>
            <a:ext cx="5606734" cy="50730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688" y="2690336"/>
            <a:ext cx="21240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Shock-aligned hex cells can help maintain accuracy and reduce cost for boom predictions when extracting off-body pressure signatures.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91280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Introduction to Shape design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Optimization Attempt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Optimization Attempt</a:t>
            </a:r>
            <a:endParaRPr lang="en-US" dirty="0"/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/>
              <a:t> Conclusions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1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ag_se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8" y="700087"/>
            <a:ext cx="7639405" cy="5624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43600" y="3836075"/>
            <a:ext cx="274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The </a:t>
            </a:r>
            <a:r>
              <a:rPr lang="en-US" sz="1800" b="1" dirty="0" smtClean="0"/>
              <a:t>Continuous Adjoint </a:t>
            </a:r>
            <a:r>
              <a:rPr lang="en-US" sz="1800" dirty="0" smtClean="0"/>
              <a:t>in </a:t>
            </a:r>
            <a:r>
              <a:rPr lang="en-US" sz="1800" dirty="0" smtClean="0"/>
              <a:t>SU2</a:t>
            </a:r>
            <a:r>
              <a:rPr lang="en-US" sz="1800" baseline="30000" dirty="0" smtClean="0"/>
              <a:t> </a:t>
            </a:r>
            <a:r>
              <a:rPr lang="en-US" sz="1800" dirty="0" smtClean="0"/>
              <a:t>provides surface sensitivities: a measure of the change in the objective function at each node due to small perturbations in the local normal direction.</a:t>
            </a:r>
            <a:endParaRPr lang="en-US" sz="1800" baseline="30000" dirty="0"/>
          </a:p>
        </p:txBody>
      </p:sp>
    </p:spTree>
    <p:extLst>
      <p:ext uri="{BB962C8B-B14F-4D97-AF65-F5344CB8AC3E}">
        <p14:creationId xmlns:p14="http://schemas.microsoft.com/office/powerpoint/2010/main" val="410563380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My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Pitching Moment Constraint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01557" y="1727882"/>
            <a:ext cx="4755083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LM-1021 </a:t>
            </a:r>
            <a:r>
              <a:rPr lang="en-US" sz="1800" dirty="0" smtClean="0"/>
              <a:t>optimization: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/>
              <a:t>O</a:t>
            </a:r>
            <a:r>
              <a:rPr lang="en-US" sz="1800" dirty="0" smtClean="0"/>
              <a:t>bjective: Reduce </a:t>
            </a:r>
            <a:r>
              <a:rPr lang="en-US" sz="1800" dirty="0" err="1" smtClean="0"/>
              <a:t>C</a:t>
            </a:r>
            <a:r>
              <a:rPr lang="en-US" sz="1800" baseline="-25000" dirty="0" err="1" smtClean="0"/>
              <a:t>My</a:t>
            </a:r>
            <a:r>
              <a:rPr lang="en-US" sz="1800" dirty="0" smtClean="0"/>
              <a:t> from 0.018 to 0.0135.</a:t>
            </a:r>
          </a:p>
          <a:p>
            <a:endParaRPr lang="en-US" sz="1800" dirty="0" smtClean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Maintaining C</a:t>
            </a:r>
            <a:r>
              <a:rPr lang="en-US" sz="1800" baseline="-25000" dirty="0" smtClean="0"/>
              <a:t>L</a:t>
            </a:r>
            <a:r>
              <a:rPr lang="en-US" sz="1800" dirty="0" smtClean="0"/>
              <a:t>.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W</a:t>
            </a:r>
            <a:r>
              <a:rPr lang="en-US" sz="1800" dirty="0" smtClean="0"/>
              <a:t>ithout affecting C</a:t>
            </a:r>
            <a:r>
              <a:rPr lang="en-US" sz="1800" baseline="-25000" dirty="0" smtClean="0"/>
              <a:t>D</a:t>
            </a:r>
            <a:r>
              <a:rPr lang="en-US" sz="1800" dirty="0" smtClean="0"/>
              <a:t>.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C</a:t>
            </a:r>
            <a:r>
              <a:rPr lang="en-US" sz="1800" dirty="0" smtClean="0"/>
              <a:t>onstraining the minimum value of the maximum thickness at </a:t>
            </a:r>
            <a:r>
              <a:rPr lang="en-US" sz="1800" dirty="0" smtClean="0"/>
              <a:t>2 outboard </a:t>
            </a:r>
            <a:r>
              <a:rPr lang="en-US" sz="1800" dirty="0" smtClean="0"/>
              <a:t>sections.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Using 263 design variables.</a:t>
            </a:r>
          </a:p>
          <a:p>
            <a:pPr marL="285750" indent="-285750">
              <a:buFontTx/>
              <a:buChar char="-"/>
            </a:pPr>
            <a:endParaRPr lang="en-US" sz="1800" baseline="-25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957719" y="4872640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51943" y="4497871"/>
            <a:ext cx="1404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main objective has been satisfied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3885482568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 constraint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57719" y="4918444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51943" y="4502945"/>
            <a:ext cx="14046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C</a:t>
            </a:r>
            <a:r>
              <a:rPr lang="en-US" sz="1600" baseline="-25000" dirty="0" smtClean="0"/>
              <a:t>L</a:t>
            </a:r>
            <a:r>
              <a:rPr lang="en-US" sz="1600" dirty="0" smtClean="0"/>
              <a:t> is acceptable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79965718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13538" y="2704332"/>
            <a:ext cx="1061920" cy="21568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MaxThickness_Section4.jpg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0" r="6621"/>
          <a:stretch/>
        </p:blipFill>
        <p:spPr>
          <a:xfrm>
            <a:off x="3459449" y="1222529"/>
            <a:ext cx="5347057" cy="5012056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thickness (</a:t>
            </a:r>
            <a:r>
              <a:rPr lang="en-US" dirty="0" smtClean="0"/>
              <a:t>y</a:t>
            </a:r>
            <a:r>
              <a:rPr lang="en-US" dirty="0"/>
              <a:t>=</a:t>
            </a:r>
            <a:r>
              <a:rPr lang="en-US" dirty="0" smtClean="0"/>
              <a:t>0.08675m) constraint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10741" y="4498564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pic>
        <p:nvPicPr>
          <p:cNvPr id="6" name="Picture 5" descr="platfo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6" y="1282032"/>
            <a:ext cx="2438400" cy="487115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660272" y="5211587"/>
            <a:ext cx="0" cy="473251"/>
          </a:xfrm>
          <a:prstGeom prst="line">
            <a:avLst/>
          </a:prstGeom>
          <a:ln>
            <a:solidFill>
              <a:srgbClr val="A70A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66565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3538" y="2704332"/>
            <a:ext cx="1061920" cy="21568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MaxThickness_Section5.jpg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7" r="9157"/>
          <a:stretch/>
        </p:blipFill>
        <p:spPr>
          <a:xfrm>
            <a:off x="3437553" y="1228724"/>
            <a:ext cx="5219085" cy="5012056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thickness (</a:t>
            </a:r>
            <a:r>
              <a:rPr lang="en-US" dirty="0" smtClean="0"/>
              <a:t>y</a:t>
            </a:r>
            <a:r>
              <a:rPr lang="en-US" dirty="0"/>
              <a:t>=</a:t>
            </a:r>
            <a:r>
              <a:rPr lang="en-US" dirty="0" smtClean="0"/>
              <a:t>0.10100m) constraint</a:t>
            </a:r>
            <a:endParaRPr lang="en-US" dirty="0"/>
          </a:p>
        </p:txBody>
      </p:sp>
      <p:pic>
        <p:nvPicPr>
          <p:cNvPr id="6" name="Picture 5" descr="platfo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6" y="1282032"/>
            <a:ext cx="2438400" cy="48711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10741" y="4960229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813538" y="5561946"/>
            <a:ext cx="0" cy="169901"/>
          </a:xfrm>
          <a:prstGeom prst="line">
            <a:avLst/>
          </a:prstGeom>
          <a:ln>
            <a:solidFill>
              <a:srgbClr val="A70A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943723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objective function (min)</a:t>
            </a:r>
            <a:endParaRPr lang="en-US" dirty="0"/>
          </a:p>
        </p:txBody>
      </p:sp>
      <p:pic>
        <p:nvPicPr>
          <p:cNvPr id="7" name="Content Placeholder 6" descr="CD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6957719" y="5019172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1943" y="4808828"/>
            <a:ext cx="1147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Small decrease in C</a:t>
            </a:r>
            <a:r>
              <a:rPr lang="en-US" sz="1600" baseline="-25000" dirty="0" smtClean="0"/>
              <a:t>D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3683364140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(LM-1021) geometry and design variables</a:t>
            </a:r>
            <a:endParaRPr lang="en-US" dirty="0"/>
          </a:p>
        </p:txBody>
      </p:sp>
      <p:pic>
        <p:nvPicPr>
          <p:cNvPr id="4" name="Content Placeholder 3" descr="Baseline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893022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(iteration 14) geometry and control points loc.</a:t>
            </a:r>
            <a:endParaRPr lang="en-US" dirty="0"/>
          </a:p>
        </p:txBody>
      </p:sp>
      <p:pic>
        <p:nvPicPr>
          <p:cNvPr id="4" name="Content Placeholder 3" descr="Final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6054514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comparison</a:t>
            </a:r>
            <a:endParaRPr lang="en-US" dirty="0"/>
          </a:p>
        </p:txBody>
      </p:sp>
      <p:pic>
        <p:nvPicPr>
          <p:cNvPr id="4" name="Content Placeholder 3" descr="Comparison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  <p:cxnSp>
        <p:nvCxnSpPr>
          <p:cNvPr id="6" name="Straight Arrow Connector 5"/>
          <p:cNvCxnSpPr/>
          <p:nvPr/>
        </p:nvCxnSpPr>
        <p:spPr>
          <a:xfrm flipH="1">
            <a:off x="4196028" y="3691270"/>
            <a:ext cx="2940934" cy="5198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11228" y="3275771"/>
            <a:ext cx="149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Oops… this is not OK</a:t>
            </a:r>
          </a:p>
          <a:p>
            <a:r>
              <a:rPr lang="en-US" sz="1600" dirty="0" smtClean="0"/>
              <a:t>Let’s fix it!</a:t>
            </a:r>
            <a:endParaRPr lang="en-US" sz="1600" dirty="0"/>
          </a:p>
        </p:txBody>
      </p:sp>
      <p:sp>
        <p:nvSpPr>
          <p:cNvPr id="8" name="Freeform 7"/>
          <p:cNvSpPr/>
          <p:nvPr/>
        </p:nvSpPr>
        <p:spPr>
          <a:xfrm>
            <a:off x="3579621" y="1819640"/>
            <a:ext cx="3297410" cy="2955986"/>
          </a:xfrm>
          <a:custGeom>
            <a:avLst/>
            <a:gdLst>
              <a:gd name="connsiteX0" fmla="*/ 3297410 w 3297410"/>
              <a:gd name="connsiteY0" fmla="*/ 0 h 2955986"/>
              <a:gd name="connsiteX1" fmla="*/ 2844387 w 3297410"/>
              <a:gd name="connsiteY1" fmla="*/ 282230 h 2955986"/>
              <a:gd name="connsiteX2" fmla="*/ 2250259 w 3297410"/>
              <a:gd name="connsiteY2" fmla="*/ 779846 h 2955986"/>
              <a:gd name="connsiteX3" fmla="*/ 1217962 w 3297410"/>
              <a:gd name="connsiteY3" fmla="*/ 1700806 h 2955986"/>
              <a:gd name="connsiteX4" fmla="*/ 712953 w 3297410"/>
              <a:gd name="connsiteY4" fmla="*/ 2220703 h 2955986"/>
              <a:gd name="connsiteX5" fmla="*/ 0 w 3297410"/>
              <a:gd name="connsiteY5" fmla="*/ 2955986 h 295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7410" h="2955986">
                <a:moveTo>
                  <a:pt x="3297410" y="0"/>
                </a:moveTo>
                <a:cubicBezTo>
                  <a:pt x="3158161" y="76128"/>
                  <a:pt x="3018912" y="152256"/>
                  <a:pt x="2844387" y="282230"/>
                </a:cubicBezTo>
                <a:cubicBezTo>
                  <a:pt x="2669862" y="412204"/>
                  <a:pt x="2521330" y="543417"/>
                  <a:pt x="2250259" y="779846"/>
                </a:cubicBezTo>
                <a:cubicBezTo>
                  <a:pt x="1979188" y="1016275"/>
                  <a:pt x="1474180" y="1460663"/>
                  <a:pt x="1217962" y="1700806"/>
                </a:cubicBezTo>
                <a:cubicBezTo>
                  <a:pt x="961744" y="1940949"/>
                  <a:pt x="712953" y="2220703"/>
                  <a:pt x="712953" y="2220703"/>
                </a:cubicBezTo>
                <a:lnTo>
                  <a:pt x="0" y="2955986"/>
                </a:lnTo>
              </a:path>
            </a:pathLst>
          </a:custGeom>
          <a:ln w="67691">
            <a:solidFill>
              <a:srgbClr val="A70A3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73059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Introduction to Shape design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1</a:t>
            </a:r>
            <a:r>
              <a:rPr lang="en-US" baseline="30000" dirty="0" smtClean="0">
                <a:solidFill>
                  <a:srgbClr val="F6C2C2"/>
                </a:solidFill>
              </a:rPr>
              <a:t>st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Optimization Attempt</a:t>
            </a:r>
            <a:endParaRPr lang="en-US" dirty="0"/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6C2C2"/>
                </a:solidFill>
              </a:rPr>
              <a:t>Conclusions</a:t>
            </a:r>
            <a:endParaRPr lang="en-US" dirty="0">
              <a:solidFill>
                <a:srgbClr val="F6C2C2"/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/>
              <a:t>Introduction to Shape design</a:t>
            </a:r>
            <a:endParaRPr lang="en-US" dirty="0"/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1</a:t>
            </a:r>
            <a:r>
              <a:rPr lang="en-US" baseline="30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Optimization Attempt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Optimization Attempt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Conclusions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5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Redefine the 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600201"/>
            <a:ext cx="7738024" cy="1815797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 smtClean="0"/>
              <a:t>We should redefine </a:t>
            </a:r>
            <a:r>
              <a:rPr lang="en-US" sz="2000" dirty="0" smtClean="0"/>
              <a:t>our optimization problem.</a:t>
            </a: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Modify the design variables to guarantee the continuity of the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surface derivative.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Add new constraints: Max thickness in the inboard </a:t>
            </a:r>
            <a:r>
              <a:rPr lang="en-US" sz="2000" dirty="0" smtClean="0"/>
              <a:t>and outboard sections </a:t>
            </a:r>
            <a:r>
              <a:rPr lang="en-US" sz="2000" dirty="0" smtClean="0"/>
              <a:t>(90%) and minimum twist angle (3.4deg)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61919" y="3492640"/>
            <a:ext cx="7466280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% </a:t>
            </a:r>
            <a:r>
              <a:rPr lang="en-US" sz="1200" dirty="0">
                <a:latin typeface="Courier New"/>
                <a:cs typeface="Courier New"/>
              </a:rPr>
              <a:t>Optimization objective function with scaling factor</a:t>
            </a:r>
          </a:p>
          <a:p>
            <a:r>
              <a:rPr lang="en-US" sz="1200" dirty="0">
                <a:latin typeface="Courier New"/>
                <a:cs typeface="Courier New"/>
              </a:rPr>
              <a:t>% ex= Objective * Scale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OPT_OBJECTIVE=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 * 0.01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Optimization constraint functions with scaling factors, separated by semicolons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ex= (Objective = Value ) * Scale, use '&gt;','&lt;','='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OPT_CONSTRAINT=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(MOMENT_Y &lt; 0.0135919515) * 0.01; (LIFT &gt; 0.13212308464) * 0.01; (MAX_THICKNESS_SEC1 &gt; 0.0035208432) * 0.01; (MAX_THICKNESS_SEC2 &gt; 0.0027518184) * 0.01; (MAX_THICKNESS_SEC3 &gt; 0.0020452032) * 0.01; (MAX_THICKNESS_SEC4 &gt; 0.0013014216) * 0.01; (MAX_THICKNESS_SEC5 &gt; 0.00052060608) * 0.01; (AOA_SEC1 &gt; -3.3) * 0.01; (AOA_SEC2 &gt; -3.3) * 0.01; (AOA_SEC3 &gt; -3.3) * 0.01; (AOA_SEC4 &gt; -3.3) * 0.01; (AOA_SEC5 &gt; -3.3) * 0.01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2276611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ignVariabl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t="-8297" r="5586" b="-10611"/>
          <a:stretch/>
        </p:blipFill>
        <p:spPr>
          <a:xfrm>
            <a:off x="533401" y="1675071"/>
            <a:ext cx="8610599" cy="3826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Geometry Parameterization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533400" y="1371600"/>
            <a:ext cx="8229600" cy="533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1800" dirty="0" smtClean="0"/>
              <a:t>FFD box for redesigning the Lockheed Martin 1021 configuration</a:t>
            </a:r>
          </a:p>
          <a:p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387343" y="3415323"/>
            <a:ext cx="1637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241 FFD Control Point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1" y="1727304"/>
            <a:ext cx="8610600" cy="245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765286" y="3665777"/>
            <a:ext cx="1834370" cy="1091784"/>
          </a:xfrm>
          <a:custGeom>
            <a:avLst/>
            <a:gdLst>
              <a:gd name="connsiteX0" fmla="*/ 1567012 w 1834370"/>
              <a:gd name="connsiteY0" fmla="*/ 401064 h 1091784"/>
              <a:gd name="connsiteX1" fmla="*/ 1789810 w 1834370"/>
              <a:gd name="connsiteY1" fmla="*/ 326793 h 1091784"/>
              <a:gd name="connsiteX2" fmla="*/ 1834370 w 1834370"/>
              <a:gd name="connsiteY2" fmla="*/ 0 h 1091784"/>
              <a:gd name="connsiteX3" fmla="*/ 1307081 w 1834370"/>
              <a:gd name="connsiteY3" fmla="*/ 200532 h 1091784"/>
              <a:gd name="connsiteX4" fmla="*/ 779793 w 1834370"/>
              <a:gd name="connsiteY4" fmla="*/ 430772 h 1091784"/>
              <a:gd name="connsiteX5" fmla="*/ 415889 w 1834370"/>
              <a:gd name="connsiteY5" fmla="*/ 579314 h 1091784"/>
              <a:gd name="connsiteX6" fmla="*/ 51986 w 1834370"/>
              <a:gd name="connsiteY6" fmla="*/ 764992 h 1091784"/>
              <a:gd name="connsiteX7" fmla="*/ 0 w 1834370"/>
              <a:gd name="connsiteY7" fmla="*/ 1091784 h 1091784"/>
              <a:gd name="connsiteX8" fmla="*/ 282210 w 1834370"/>
              <a:gd name="connsiteY8" fmla="*/ 965524 h 109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4370" h="1091784">
                <a:moveTo>
                  <a:pt x="1567012" y="401064"/>
                </a:moveTo>
                <a:lnTo>
                  <a:pt x="1789810" y="326793"/>
                </a:lnTo>
                <a:lnTo>
                  <a:pt x="1834370" y="0"/>
                </a:lnTo>
                <a:lnTo>
                  <a:pt x="1307081" y="200532"/>
                </a:lnTo>
                <a:lnTo>
                  <a:pt x="779793" y="430772"/>
                </a:lnTo>
                <a:lnTo>
                  <a:pt x="415889" y="579314"/>
                </a:lnTo>
                <a:lnTo>
                  <a:pt x="51986" y="764992"/>
                </a:lnTo>
                <a:lnTo>
                  <a:pt x="0" y="1091784"/>
                </a:lnTo>
                <a:lnTo>
                  <a:pt x="282210" y="965524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713299" y="3554371"/>
            <a:ext cx="1960623" cy="1151201"/>
          </a:xfrm>
          <a:custGeom>
            <a:avLst/>
            <a:gdLst>
              <a:gd name="connsiteX0" fmla="*/ 267358 w 1960623"/>
              <a:gd name="connsiteY0" fmla="*/ 1032367 h 1151201"/>
              <a:gd name="connsiteX1" fmla="*/ 0 w 1960623"/>
              <a:gd name="connsiteY1" fmla="*/ 1151201 h 1151201"/>
              <a:gd name="connsiteX2" fmla="*/ 59413 w 1960623"/>
              <a:gd name="connsiteY2" fmla="*/ 794700 h 1151201"/>
              <a:gd name="connsiteX3" fmla="*/ 1960623 w 1960623"/>
              <a:gd name="connsiteY3" fmla="*/ 0 h 1151201"/>
              <a:gd name="connsiteX4" fmla="*/ 1893783 w 1960623"/>
              <a:gd name="connsiteY4" fmla="*/ 349074 h 1151201"/>
              <a:gd name="connsiteX5" fmla="*/ 1656132 w 1960623"/>
              <a:gd name="connsiteY5" fmla="*/ 423345 h 115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0623" h="1151201">
                <a:moveTo>
                  <a:pt x="267358" y="1032367"/>
                </a:moveTo>
                <a:lnTo>
                  <a:pt x="0" y="1151201"/>
                </a:lnTo>
                <a:lnTo>
                  <a:pt x="59413" y="794700"/>
                </a:lnTo>
                <a:lnTo>
                  <a:pt x="1960623" y="0"/>
                </a:lnTo>
                <a:lnTo>
                  <a:pt x="1893783" y="349074"/>
                </a:lnTo>
                <a:lnTo>
                  <a:pt x="1656132" y="42334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773" y="5116619"/>
            <a:ext cx="834511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DEFINITION_DV</a:t>
            </a:r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( 7, 1.0 | aircraft | WING, 0, 2, 0, 0.0, 0.0, 1.0 ); ( 7, 1.0 | aircraft | WING, 1, 2, 0, 0.0, 0.0, 1.0 ); ( 7, 1.0 | aircraft | WING, 2, 2, 0, 0.0, 0.0, 1.0 ); ( 7, 1.0 | aircraft | WING, 3, 2, 0, 0.0, 0.0, 1.0 ); ( 7, 1.0 | aircraft | WING, 4, 2, 0, 0.0, 0.0, 1.0 ); ( 7, 1.0 | aircraft | WING, 5, 2, 0, 0.0, 0.0, 1.0 ); ( 7, 1.0 | aircraft | WING, 6, 2, 0, 0.0, 0.0, 1.0 ); ( 7, 1.0 | aircraft | WING, 7, 2, 0, 0.0, 0.0, 1.0 );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1855908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 and Pitching </a:t>
            </a:r>
            <a:r>
              <a:rPr lang="en-US" dirty="0" smtClean="0"/>
              <a:t>Moment Constraint</a:t>
            </a:r>
            <a:endParaRPr lang="en-US" dirty="0"/>
          </a:p>
        </p:txBody>
      </p:sp>
      <p:pic>
        <p:nvPicPr>
          <p:cNvPr id="4" name="Picture 3" descr="CM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4" y="2255434"/>
            <a:ext cx="4371578" cy="3886200"/>
          </a:xfrm>
          <a:prstGeom prst="rect">
            <a:avLst/>
          </a:prstGeom>
        </p:spPr>
      </p:pic>
      <p:pic>
        <p:nvPicPr>
          <p:cNvPr id="6" name="Picture 5" descr="C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20" y="2255434"/>
            <a:ext cx="4371578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275" y="1428964"/>
            <a:ext cx="8541881" cy="10977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Objective</a:t>
            </a:r>
            <a:r>
              <a:rPr lang="en-US" sz="1400" dirty="0" smtClean="0"/>
              <a:t>: Reduce </a:t>
            </a:r>
            <a:r>
              <a:rPr lang="en-US" sz="1400" dirty="0" err="1" smtClean="0"/>
              <a:t>C</a:t>
            </a:r>
            <a:r>
              <a:rPr lang="en-US" sz="1400" baseline="-25000" dirty="0" err="1" smtClean="0"/>
              <a:t>My</a:t>
            </a:r>
            <a:r>
              <a:rPr lang="en-US" sz="1400" dirty="0" smtClean="0"/>
              <a:t> from 0.018 to 0.0135</a:t>
            </a:r>
            <a:r>
              <a:rPr lang="en-US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Maintaining </a:t>
            </a:r>
            <a:r>
              <a:rPr lang="en-US" sz="1400" dirty="0" smtClean="0"/>
              <a:t>C</a:t>
            </a:r>
            <a:r>
              <a:rPr lang="en-US" sz="1400" baseline="-25000" dirty="0" smtClean="0"/>
              <a:t>L</a:t>
            </a:r>
            <a:r>
              <a:rPr lang="en-US" sz="1400" dirty="0"/>
              <a:t> </a:t>
            </a:r>
            <a:r>
              <a:rPr lang="en-US" sz="1400" dirty="0" smtClean="0"/>
              <a:t>(with a minimal impact in </a:t>
            </a:r>
            <a:r>
              <a:rPr lang="en-US" sz="1400" dirty="0" smtClean="0"/>
              <a:t>C</a:t>
            </a:r>
            <a:r>
              <a:rPr lang="en-US" sz="1400" baseline="-25000" dirty="0" smtClean="0"/>
              <a:t>D</a:t>
            </a:r>
            <a:r>
              <a:rPr lang="en-US" sz="1400" dirty="0" smtClean="0"/>
              <a:t>). U</a:t>
            </a:r>
            <a:r>
              <a:rPr lang="en-US" sz="1400" dirty="0" smtClean="0"/>
              <a:t>nfortunately, at the end, we have 5</a:t>
            </a:r>
            <a:r>
              <a:rPr lang="en-US" sz="1400" dirty="0"/>
              <a:t> </a:t>
            </a:r>
            <a:r>
              <a:rPr lang="en-US" sz="1400" dirty="0" smtClean="0"/>
              <a:t>extra drag counts.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C</a:t>
            </a:r>
            <a:r>
              <a:rPr lang="en-US" sz="1400" dirty="0" smtClean="0"/>
              <a:t>onstraining the minimum value of the maximum thickness and </a:t>
            </a:r>
            <a:r>
              <a:rPr lang="en-US" sz="1400" dirty="0" smtClean="0"/>
              <a:t>twist angle </a:t>
            </a:r>
            <a:r>
              <a:rPr lang="en-US" sz="1400" dirty="0" smtClean="0"/>
              <a:t>at </a:t>
            </a:r>
            <a:r>
              <a:rPr lang="en-US" sz="1400" dirty="0" smtClean="0"/>
              <a:t>4 </a:t>
            </a:r>
            <a:r>
              <a:rPr lang="en-US" sz="1400" dirty="0" smtClean="0"/>
              <a:t>sections.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Using </a:t>
            </a:r>
            <a:r>
              <a:rPr lang="en-US" sz="1400" dirty="0" smtClean="0"/>
              <a:t>241 </a:t>
            </a:r>
            <a:r>
              <a:rPr lang="en-US" sz="1400" dirty="0" smtClean="0"/>
              <a:t>design variables.</a:t>
            </a:r>
          </a:p>
          <a:p>
            <a:pPr marL="285750" indent="-285750">
              <a:buFontTx/>
              <a:buChar char="-"/>
            </a:pPr>
            <a:endParaRPr lang="en-US" sz="1400" baseline="-25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344009" y="4314256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455982" y="4708437"/>
            <a:ext cx="445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3246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eo_Sectio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04" y="900848"/>
            <a:ext cx="2571516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constraints</a:t>
            </a:r>
            <a:endParaRPr lang="en-US" dirty="0"/>
          </a:p>
        </p:txBody>
      </p:sp>
      <p:pic>
        <p:nvPicPr>
          <p:cNvPr id="7" name="Picture 6" descr="platfo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54" y="1571234"/>
            <a:ext cx="2438400" cy="4871156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rot="10800000" flipV="1">
            <a:off x="2919755" y="1832290"/>
            <a:ext cx="653241" cy="30099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0800000" flipV="1">
            <a:off x="3028515" y="3339356"/>
            <a:ext cx="3335957" cy="1807633"/>
          </a:xfrm>
          <a:prstGeom prst="bentConnector3">
            <a:avLst>
              <a:gd name="adj1" fmla="val 99882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 flipV="1">
            <a:off x="3148355" y="5032690"/>
            <a:ext cx="424641" cy="419100"/>
          </a:xfrm>
          <a:prstGeom prst="bentConnector3">
            <a:avLst>
              <a:gd name="adj1" fmla="val 9984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Geo_Section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59" y="1832290"/>
            <a:ext cx="2571517" cy="2286000"/>
          </a:xfrm>
          <a:prstGeom prst="rect">
            <a:avLst/>
          </a:prstGeom>
        </p:spPr>
      </p:pic>
      <p:pic>
        <p:nvPicPr>
          <p:cNvPr id="17" name="Picture 16" descr="Geo_Sectio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68" y="3634820"/>
            <a:ext cx="2571516" cy="2286000"/>
          </a:xfrm>
          <a:prstGeom prst="rect">
            <a:avLst/>
          </a:prstGeom>
        </p:spPr>
      </p:pic>
      <p:pic>
        <p:nvPicPr>
          <p:cNvPr id="18" name="Picture 17" descr="Geo_Section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71" y="4166454"/>
            <a:ext cx="2571517" cy="2286000"/>
          </a:xfrm>
          <a:prstGeom prst="rect">
            <a:avLst/>
          </a:prstGeom>
        </p:spPr>
      </p:pic>
      <p:cxnSp>
        <p:nvCxnSpPr>
          <p:cNvPr id="22" name="Elbow Connector 21"/>
          <p:cNvCxnSpPr/>
          <p:nvPr/>
        </p:nvCxnSpPr>
        <p:spPr>
          <a:xfrm rot="10800000">
            <a:off x="3240497" y="6032741"/>
            <a:ext cx="3266303" cy="273720"/>
          </a:xfrm>
          <a:prstGeom prst="bentConnector3">
            <a:avLst>
              <a:gd name="adj1" fmla="val 9994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2206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xThickness_Sectio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3723748"/>
            <a:ext cx="3085820" cy="2743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thickness constraint</a:t>
            </a:r>
            <a:endParaRPr lang="en-US" dirty="0"/>
          </a:p>
        </p:txBody>
      </p:sp>
      <p:pic>
        <p:nvPicPr>
          <p:cNvPr id="4" name="Picture 3" descr="MaxThickness_Sect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1316220"/>
            <a:ext cx="3085820" cy="2743200"/>
          </a:xfrm>
          <a:prstGeom prst="rect">
            <a:avLst/>
          </a:prstGeom>
        </p:spPr>
      </p:pic>
      <p:pic>
        <p:nvPicPr>
          <p:cNvPr id="15" name="Picture 14" descr="MaxThickness_Sectio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4" y="3723748"/>
            <a:ext cx="3085821" cy="2743200"/>
          </a:xfrm>
          <a:prstGeom prst="rect">
            <a:avLst/>
          </a:prstGeom>
        </p:spPr>
      </p:pic>
      <p:pic>
        <p:nvPicPr>
          <p:cNvPr id="13" name="Picture 12" descr="MaxThickness_Sectio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5" y="1320800"/>
            <a:ext cx="30858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8596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oA_Sectio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3728582"/>
            <a:ext cx="3085820" cy="2743200"/>
          </a:xfrm>
          <a:prstGeom prst="rect">
            <a:avLst/>
          </a:prstGeom>
        </p:spPr>
      </p:pic>
      <p:pic>
        <p:nvPicPr>
          <p:cNvPr id="12" name="Picture 11" descr="AoA_Section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5" y="3728582"/>
            <a:ext cx="3085820" cy="2743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 angle </a:t>
            </a:r>
            <a:r>
              <a:rPr lang="en-US" dirty="0" smtClean="0"/>
              <a:t>constraint</a:t>
            </a:r>
            <a:endParaRPr lang="en-US" dirty="0"/>
          </a:p>
        </p:txBody>
      </p:sp>
      <p:pic>
        <p:nvPicPr>
          <p:cNvPr id="4" name="Picture 3" descr="AoA_Sectio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1320800"/>
            <a:ext cx="3085820" cy="2743200"/>
          </a:xfrm>
          <a:prstGeom prst="rect">
            <a:avLst/>
          </a:prstGeom>
        </p:spPr>
      </p:pic>
      <p:pic>
        <p:nvPicPr>
          <p:cNvPr id="6" name="Picture 5" descr="AoA_Sectio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5" y="1320800"/>
            <a:ext cx="30858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147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configuration.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p</a:t>
            </a:r>
            <a:r>
              <a:rPr lang="en-US" dirty="0" smtClean="0"/>
              <a:t> distribution</a:t>
            </a:r>
            <a:endParaRPr lang="en-US" baseline="-25000" dirty="0"/>
          </a:p>
        </p:txBody>
      </p:sp>
      <p:pic>
        <p:nvPicPr>
          <p:cNvPr id="3" name="Content Placeholder 2" descr="Baseline_CP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9" r="-18299"/>
          <a:stretch>
            <a:fillRect/>
          </a:stretch>
        </p:blipFill>
        <p:spPr>
          <a:xfrm>
            <a:off x="955675" y="1211263"/>
            <a:ext cx="7700963" cy="5011737"/>
          </a:xfrm>
        </p:spPr>
      </p:pic>
    </p:spTree>
    <p:extLst>
      <p:ext uri="{BB962C8B-B14F-4D97-AF65-F5344CB8AC3E}">
        <p14:creationId xmlns:p14="http://schemas.microsoft.com/office/powerpoint/2010/main" val="397008471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configuration.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p</a:t>
            </a:r>
            <a:r>
              <a:rPr lang="en-US" baseline="-25000" dirty="0"/>
              <a:t> </a:t>
            </a:r>
            <a:r>
              <a:rPr lang="en-US" dirty="0" smtClean="0"/>
              <a:t>distribution</a:t>
            </a:r>
            <a:endParaRPr lang="en-US" baseline="-25000" dirty="0"/>
          </a:p>
        </p:txBody>
      </p:sp>
      <p:pic>
        <p:nvPicPr>
          <p:cNvPr id="3" name="Content Placeholder 2" descr="Final_CP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9" r="-18299"/>
          <a:stretch>
            <a:fillRect/>
          </a:stretch>
        </p:blipFill>
        <p:spPr>
          <a:xfrm>
            <a:off x="955675" y="1211263"/>
            <a:ext cx="7700963" cy="5011737"/>
          </a:xfrm>
        </p:spPr>
      </p:pic>
    </p:spTree>
    <p:extLst>
      <p:ext uri="{BB962C8B-B14F-4D97-AF65-F5344CB8AC3E}">
        <p14:creationId xmlns:p14="http://schemas.microsoft.com/office/powerpoint/2010/main" val="220965837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comparison</a:t>
            </a:r>
            <a:endParaRPr lang="en-US" dirty="0"/>
          </a:p>
        </p:txBody>
      </p:sp>
      <p:pic>
        <p:nvPicPr>
          <p:cNvPr id="3" name="Content Placeholder 2" descr="Comparison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5" r="-18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4811523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8" y="2560049"/>
            <a:ext cx="2954337" cy="2156161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Introduction to Shape design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1</a:t>
            </a:r>
            <a:r>
              <a:rPr lang="en-US" baseline="30000" dirty="0" smtClean="0">
                <a:solidFill>
                  <a:srgbClr val="F6C2C2"/>
                </a:solidFill>
              </a:rPr>
              <a:t>st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400050" indent="-400050">
              <a:lnSpc>
                <a:spcPct val="120000"/>
              </a:lnSpc>
              <a:buAutoNum type="romanUcParenR"/>
            </a:pPr>
            <a:r>
              <a:rPr lang="en-US" dirty="0" smtClean="0">
                <a:solidFill>
                  <a:srgbClr val="F6C2C2"/>
                </a:solidFill>
              </a:rPr>
              <a:t>2</a:t>
            </a:r>
            <a:r>
              <a:rPr lang="en-US" baseline="30000" dirty="0" smtClean="0">
                <a:solidFill>
                  <a:srgbClr val="F6C2C2"/>
                </a:solidFill>
              </a:rPr>
              <a:t>nd</a:t>
            </a:r>
            <a:r>
              <a:rPr lang="en-US" dirty="0" smtClean="0">
                <a:solidFill>
                  <a:srgbClr val="F6C2C2"/>
                </a:solidFill>
              </a:rPr>
              <a:t> Optimization Attempt</a:t>
            </a:r>
            <a:endParaRPr lang="en-US" dirty="0">
              <a:solidFill>
                <a:srgbClr val="F6C2C2"/>
              </a:solidFill>
            </a:endParaRPr>
          </a:p>
          <a:p>
            <a:pPr marL="285750" indent="-285750">
              <a:lnSpc>
                <a:spcPct val="120000"/>
              </a:lnSpc>
              <a:buAutoNum type="romanUcParenR"/>
            </a:pPr>
            <a:r>
              <a:rPr lang="en-US" dirty="0" smtClean="0"/>
              <a:t> Conclusions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9613">
        <p:fade/>
      </p:transition>
    </mc:Choice>
    <mc:Fallback xmlns="">
      <p:transition xmlns:p14="http://schemas.microsoft.com/office/powerpoint/2010/main" advTm="96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Design in SU2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738" y="1600201"/>
            <a:ext cx="7739061" cy="4343399"/>
          </a:xfrm>
          <a:prstGeom prst="rect">
            <a:avLst/>
          </a:prstGeom>
        </p:spPr>
        <p:txBody>
          <a:bodyPr/>
          <a:lstStyle/>
          <a:p>
            <a:r>
              <a:rPr lang="en-US" sz="2000" dirty="0" smtClean="0"/>
              <a:t>There are a lot of moving parts in the design loop…</a:t>
            </a:r>
          </a:p>
          <a:p>
            <a:endParaRPr lang="en-US" sz="2000" dirty="0" smtClean="0"/>
          </a:p>
          <a:p>
            <a:pPr marL="0" indent="0"/>
            <a:r>
              <a:rPr lang="en-US" sz="2000" dirty="0" smtClean="0"/>
              <a:t>However, SU2 provides everything you need for design.</a:t>
            </a:r>
            <a:r>
              <a:rPr lang="en-US" sz="2000" dirty="0"/>
              <a:t> </a:t>
            </a:r>
            <a:r>
              <a:rPr lang="en-US" sz="2000" dirty="0" err="1" smtClean="0"/>
              <a:t>Futhermore</a:t>
            </a:r>
            <a:r>
              <a:rPr lang="en-US" sz="2000" dirty="0" smtClean="0"/>
              <a:t>, it is possible to configure each module within a single </a:t>
            </a:r>
            <a:r>
              <a:rPr lang="en-US" sz="2000" b="1" dirty="0" err="1" smtClean="0"/>
              <a:t>config</a:t>
            </a:r>
            <a:r>
              <a:rPr lang="en-US" sz="2000" b="1" dirty="0" smtClean="0"/>
              <a:t> file </a:t>
            </a:r>
            <a:r>
              <a:rPr lang="en-US" sz="2000" dirty="0" smtClean="0"/>
              <a:t>(.</a:t>
            </a:r>
            <a:r>
              <a:rPr lang="en-US" sz="2000" dirty="0" err="1" smtClean="0"/>
              <a:t>cfg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000" dirty="0" smtClean="0"/>
              <a:t>With everything in place, call </a:t>
            </a:r>
            <a:r>
              <a:rPr lang="en-US" sz="2000" b="1" dirty="0" err="1" smtClean="0"/>
              <a:t>shape_optimization.py</a:t>
            </a:r>
            <a:endParaRPr lang="en-US" sz="2000" b="1" dirty="0" smtClean="0"/>
          </a:p>
          <a:p>
            <a:r>
              <a:rPr lang="en-US" sz="2000" dirty="0" smtClean="0"/>
              <a:t>Python automates the shape design loop for you</a:t>
            </a:r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r>
              <a:rPr lang="en-US" sz="1800" dirty="0" smtClean="0">
                <a:latin typeface="Courier New"/>
                <a:cs typeface="Courier New"/>
              </a:rPr>
              <a:t>$ </a:t>
            </a:r>
            <a:r>
              <a:rPr lang="en-US" sz="1800" dirty="0" err="1" smtClean="0">
                <a:latin typeface="Courier New"/>
                <a:cs typeface="Courier New"/>
              </a:rPr>
              <a:t>shape_optimization.py</a:t>
            </a:r>
            <a:r>
              <a:rPr lang="en-US" sz="1800" dirty="0" smtClean="0">
                <a:latin typeface="Courier New"/>
                <a:cs typeface="Courier New"/>
              </a:rPr>
              <a:t> –f LM-1021.cfg –</a:t>
            </a:r>
            <a:r>
              <a:rPr lang="en-US" dirty="0" smtClean="0">
                <a:latin typeface="Courier New"/>
                <a:cs typeface="Courier New"/>
              </a:rPr>
              <a:t>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96</a:t>
            </a:r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93041" y="5805932"/>
            <a:ext cx="16764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‘-</a:t>
            </a:r>
            <a:r>
              <a:rPr lang="en-US" sz="1600" dirty="0" err="1" smtClean="0"/>
              <a:t>f</a:t>
            </a:r>
            <a:r>
              <a:rPr lang="en-US" sz="1600" dirty="0" smtClean="0"/>
              <a:t>’ specifies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filename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6635447" y="5424932"/>
            <a:ext cx="609600" cy="1588"/>
          </a:xfrm>
          <a:prstGeom prst="straightConnector1">
            <a:avLst/>
          </a:prstGeom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74241" y="5805932"/>
            <a:ext cx="24384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‘-</a:t>
            </a:r>
            <a:r>
              <a:rPr lang="en-US" sz="1600" dirty="0"/>
              <a:t>n</a:t>
            </a:r>
            <a:r>
              <a:rPr lang="en-US" sz="1600" dirty="0" smtClean="0"/>
              <a:t>’ specifies number of </a:t>
            </a:r>
            <a:r>
              <a:rPr lang="en-US" sz="1600" dirty="0" err="1" smtClean="0"/>
              <a:t>procs</a:t>
            </a:r>
            <a:r>
              <a:rPr lang="en-US" sz="1600" dirty="0" smtClean="0"/>
              <a:t> for parallel jobs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4351035" y="5424138"/>
            <a:ext cx="609600" cy="1588"/>
          </a:xfrm>
          <a:prstGeom prst="straightConnector1">
            <a:avLst/>
          </a:prstGeom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66131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 optimization</a:t>
            </a:r>
            <a:endParaRPr lang="en-US" dirty="0"/>
          </a:p>
        </p:txBody>
      </p:sp>
      <p:pic>
        <p:nvPicPr>
          <p:cNvPr id="4" name="Picture 3" descr="ClSen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523" y="4402311"/>
            <a:ext cx="2025645" cy="1800805"/>
          </a:xfrm>
          <a:prstGeom prst="rect">
            <a:avLst/>
          </a:prstGeom>
        </p:spPr>
      </p:pic>
      <p:pic>
        <p:nvPicPr>
          <p:cNvPr id="5" name="Picture 4" descr="CdSen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41" y="4399103"/>
            <a:ext cx="2010843" cy="1787646"/>
          </a:xfrm>
          <a:prstGeom prst="rect">
            <a:avLst/>
          </a:prstGeom>
        </p:spPr>
      </p:pic>
      <p:pic>
        <p:nvPicPr>
          <p:cNvPr id="6" name="Picture 5" descr="CMySen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6055" y="4399104"/>
            <a:ext cx="2015993" cy="1792224"/>
          </a:xfrm>
          <a:prstGeom prst="rect">
            <a:avLst/>
          </a:prstGeom>
        </p:spPr>
      </p:pic>
      <p:pic>
        <p:nvPicPr>
          <p:cNvPr id="7" name="Picture 6" descr="Cp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436" y="1752620"/>
            <a:ext cx="2517977" cy="2238490"/>
          </a:xfrm>
          <a:prstGeom prst="rect">
            <a:avLst/>
          </a:prstGeom>
        </p:spPr>
      </p:pic>
      <p:pic>
        <p:nvPicPr>
          <p:cNvPr id="3" name="Picture 2" descr="comparis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0" y="1489851"/>
            <a:ext cx="4942273" cy="27473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801141" y="1521787"/>
            <a:ext cx="276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RANS optimization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8348" y="3272754"/>
            <a:ext cx="1350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5% less C</a:t>
            </a:r>
            <a:r>
              <a:rPr lang="en-US" sz="1800" baseline="-25000" dirty="0" smtClean="0"/>
              <a:t>D</a:t>
            </a:r>
            <a:r>
              <a:rPr lang="en-US" sz="1800" dirty="0"/>
              <a:t> </a:t>
            </a:r>
            <a:r>
              <a:rPr lang="en-US" sz="1800" dirty="0" smtClean="0"/>
              <a:t>with the same C</a:t>
            </a:r>
            <a:r>
              <a:rPr lang="en-US" sz="1800" baseline="-25000" dirty="0" smtClean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52188762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Only Scratched the Surface…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722543" y="1335735"/>
            <a:ext cx="3963039" cy="44561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/>
            <a:r>
              <a:rPr lang="en-US" sz="1800" dirty="0" smtClean="0"/>
              <a:t>Objective </a:t>
            </a:r>
            <a:r>
              <a:rPr lang="en-US" dirty="0"/>
              <a:t>F</a:t>
            </a:r>
            <a:r>
              <a:rPr lang="en-US" sz="1800" dirty="0" smtClean="0"/>
              <a:t>unctions </a:t>
            </a:r>
            <a:r>
              <a:rPr lang="en-US" sz="1800" dirty="0" smtClean="0"/>
              <a:t>and </a:t>
            </a:r>
            <a:r>
              <a:rPr lang="en-US" sz="1800" dirty="0" smtClean="0"/>
              <a:t>Constraints:</a:t>
            </a:r>
          </a:p>
          <a:p>
            <a:pPr marL="0" indent="0"/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Drag</a:t>
            </a:r>
            <a:r>
              <a:rPr lang="en-US" sz="1800" dirty="0" smtClean="0"/>
              <a:t>, lift, </a:t>
            </a:r>
            <a:r>
              <a:rPr lang="en-US" sz="1800" dirty="0" smtClean="0"/>
              <a:t>moments.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Stability derivatives.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Load distribution on the wing</a:t>
            </a:r>
            <a:r>
              <a:rPr lang="en-US" dirty="0" smtClean="0"/>
              <a:t>.</a:t>
            </a: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Free</a:t>
            </a:r>
            <a:r>
              <a:rPr lang="en-US" sz="1800" dirty="0" smtClean="0"/>
              <a:t>-surface </a:t>
            </a:r>
            <a:r>
              <a:rPr lang="en-US" sz="1800" dirty="0" smtClean="0"/>
              <a:t>problems.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Near</a:t>
            </a:r>
            <a:r>
              <a:rPr lang="en-US" sz="1800" dirty="0" smtClean="0"/>
              <a:t>-field </a:t>
            </a:r>
            <a:r>
              <a:rPr lang="en-US" sz="1800" dirty="0" smtClean="0"/>
              <a:t>pressure.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Equivalent area </a:t>
            </a:r>
            <a:r>
              <a:rPr lang="en-US" dirty="0" smtClean="0"/>
              <a:t>distribution.</a:t>
            </a: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Multiple geometrical constraints using unstructured grids.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Compressible and incompressible.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Euler and RANS problems.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Steady and unsteady applications.</a:t>
            </a:r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667" y="2516064"/>
            <a:ext cx="2976173" cy="270290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15667" y="1379531"/>
            <a:ext cx="3269756" cy="96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+mn-lt"/>
              </a:rPr>
              <a:t>Exclusive numerical schemes </a:t>
            </a:r>
            <a:r>
              <a:rPr lang="en-US" sz="1800" dirty="0" smtClean="0">
                <a:latin typeface="+mn-lt"/>
              </a:rPr>
              <a:t>designed to solve the adjoint equations.</a:t>
            </a:r>
          </a:p>
        </p:txBody>
      </p:sp>
      <p:sp>
        <p:nvSpPr>
          <p:cNvPr id="3" name="Rectangle 2"/>
          <p:cNvSpPr/>
          <p:nvPr/>
        </p:nvSpPr>
        <p:spPr>
          <a:xfrm>
            <a:off x="722542" y="5635218"/>
            <a:ext cx="782754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Once a design is finalized, SU2_MDC can export .</a:t>
            </a:r>
            <a:r>
              <a:rPr lang="en-US" sz="1600" dirty="0" err="1"/>
              <a:t>stl</a:t>
            </a:r>
            <a:r>
              <a:rPr lang="en-US" sz="1600" dirty="0"/>
              <a:t> files of the geometry to reintegrate with CAD/manufacturing</a:t>
            </a:r>
          </a:p>
        </p:txBody>
      </p:sp>
    </p:spTree>
    <p:extLst>
      <p:ext uri="{BB962C8B-B14F-4D97-AF65-F5344CB8AC3E}">
        <p14:creationId xmlns:p14="http://schemas.microsoft.com/office/powerpoint/2010/main" val="3331442359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Thanks a lot for your attention! </a:t>
            </a:r>
          </a:p>
          <a:p>
            <a:pPr algn="ctr"/>
            <a:r>
              <a:rPr lang="en-US" sz="2000" dirty="0">
                <a:solidFill>
                  <a:srgbClr val="800000"/>
                </a:solidFill>
              </a:rPr>
              <a:t>Questions &amp; </a:t>
            </a:r>
            <a:r>
              <a:rPr lang="en-US" sz="2000" dirty="0" smtClean="0">
                <a:solidFill>
                  <a:srgbClr val="800000"/>
                </a:solidFill>
              </a:rPr>
              <a:t>Answers</a:t>
            </a:r>
            <a:endParaRPr lang="en-US" sz="2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8048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presentation…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We will focus on the redesign of a supersonic aircraft:</a:t>
            </a:r>
          </a:p>
          <a:p>
            <a:pPr>
              <a:buFont typeface="Arial"/>
              <a:buChar char="•"/>
            </a:pPr>
            <a:r>
              <a:rPr lang="en-US" dirty="0" smtClean="0"/>
              <a:t>Starting with a basic setting, we will run a quick optimization and then propose some changes (man in the loop) to improve the results.</a:t>
            </a:r>
          </a:p>
          <a:p>
            <a:pPr>
              <a:buFont typeface="Arial"/>
              <a:buChar char="•"/>
            </a:pPr>
            <a:r>
              <a:rPr lang="en-US" dirty="0"/>
              <a:t>Shape design has some moving tools and parameters that should be adjusted. </a:t>
            </a:r>
            <a:r>
              <a:rPr lang="en-US" dirty="0" smtClean="0"/>
              <a:t>We will </a:t>
            </a:r>
            <a:r>
              <a:rPr lang="en-US" dirty="0"/>
              <a:t>also </a:t>
            </a:r>
            <a:r>
              <a:rPr lang="en-US" dirty="0" smtClean="0"/>
              <a:t>discuss </a:t>
            </a:r>
            <a:r>
              <a:rPr lang="en-US" dirty="0"/>
              <a:t>that topic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 indent="0"/>
            <a:r>
              <a:rPr lang="en-US" dirty="0" smtClean="0"/>
              <a:t>My objective is to demonstrate that SU2 combined with the engineering knowledge is a very powerful tool for aerodynamic shape design.</a:t>
            </a:r>
            <a:endParaRPr lang="en-US" dirty="0"/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919105" y="4060566"/>
            <a:ext cx="8008202" cy="2252780"/>
            <a:chOff x="919105" y="4060566"/>
            <a:chExt cx="8008202" cy="2252780"/>
          </a:xfrm>
        </p:grpSpPr>
        <p:sp>
          <p:nvSpPr>
            <p:cNvPr id="13" name="Rectangle 12"/>
            <p:cNvSpPr/>
            <p:nvPr/>
          </p:nvSpPr>
          <p:spPr>
            <a:xfrm>
              <a:off x="919105" y="4060566"/>
              <a:ext cx="8008202" cy="22527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n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8148" y="4195605"/>
              <a:ext cx="2303160" cy="1799221"/>
            </a:xfrm>
            <a:prstGeom prst="rect">
              <a:avLst/>
            </a:prstGeom>
          </p:spPr>
        </p:pic>
        <p:sp>
          <p:nvSpPr>
            <p:cNvPr id="7" name="Marcador de contenido 4"/>
            <p:cNvSpPr txBox="1">
              <a:spLocks/>
            </p:cNvSpPr>
            <p:nvPr/>
          </p:nvSpPr>
          <p:spPr bwMode="auto">
            <a:xfrm>
              <a:off x="919105" y="4152634"/>
              <a:ext cx="5375942" cy="1968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34290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Supersonic 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low-boom design is not new</a:t>
              </a: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! What has changed? computational resources, turbulence modelling, adjoint based design 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tools, </a:t>
              </a: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better understanding </a:t>
              </a:r>
              <a:r>
                <a:rPr lang="en-US" sz="1800" kern="0" dirty="0">
                  <a:solidFill>
                    <a:srgbClr val="000000"/>
                  </a:solidFill>
                  <a:latin typeface="+mn-lt"/>
                  <a:ea typeface="+mn-ea"/>
                  <a:cs typeface="Calibri"/>
                </a:rPr>
                <a:t>of the propagation…  </a:t>
              </a:r>
            </a:p>
            <a:p>
              <a:pPr marL="342900" lvl="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+mn-lt"/>
                  <a:cs typeface="Calibri"/>
                </a:rPr>
                <a:t>Our goal: to enable routine use of high-fidelity tools in the multi-disciplinary design of complete low-boom configurations</a:t>
              </a:r>
              <a:r>
                <a:rPr lang="en-US" sz="1800" kern="0" dirty="0" smtClean="0">
                  <a:solidFill>
                    <a:srgbClr val="000000"/>
                  </a:solidFill>
                  <a:latin typeface="+mn-lt"/>
                  <a:cs typeface="Calibri"/>
                </a:rPr>
                <a:t>.</a:t>
              </a:r>
              <a:endParaRPr lang="en-US" sz="1800" kern="0" dirty="0">
                <a:solidFill>
                  <a:srgbClr val="000000"/>
                </a:solidFill>
                <a:latin typeface="+mn-lt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43155" y="5584129"/>
              <a:ext cx="11624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65-70 </a:t>
              </a:r>
              <a:r>
                <a:rPr lang="en-US" sz="1400" b="1" dirty="0" err="1">
                  <a:solidFill>
                    <a:schemeClr val="bg1"/>
                  </a:solidFill>
                </a:rPr>
                <a:t>PLdB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28148" y="5905272"/>
              <a:ext cx="230316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Image | Lockheed Martin via NASA webpage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58350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Design in SU2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325711"/>
            <a:ext cx="7738023" cy="498074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sz="2000" dirty="0" smtClean="0"/>
              <a:t>Python orchestrates the automatic shape design loop.</a:t>
            </a:r>
            <a:r>
              <a:rPr lang="en-US" sz="2000" dirty="0"/>
              <a:t> </a:t>
            </a:r>
            <a:r>
              <a:rPr lang="en-US" sz="2000" dirty="0" smtClean="0"/>
              <a:t>Can easily adapt a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 from an existing case (check </a:t>
            </a:r>
            <a:r>
              <a:rPr lang="en-US" sz="2000" dirty="0" err="1" smtClean="0"/>
              <a:t>TestCases</a:t>
            </a:r>
            <a:r>
              <a:rPr lang="en-US" sz="2000" dirty="0" smtClean="0"/>
              <a:t> folder).</a:t>
            </a:r>
          </a:p>
          <a:p>
            <a:endParaRPr lang="en-US" sz="2000" dirty="0" smtClean="0"/>
          </a:p>
          <a:p>
            <a:pPr marL="0" lvl="1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Design </a:t>
            </a:r>
            <a:r>
              <a:rPr lang="en-US" sz="2000" dirty="0">
                <a:solidFill>
                  <a:schemeClr val="tx1"/>
                </a:solidFill>
              </a:rPr>
              <a:t>optimization objective</a:t>
            </a:r>
            <a:r>
              <a:rPr lang="en-US" sz="2000" dirty="0" smtClean="0">
                <a:solidFill>
                  <a:schemeClr val="tx1"/>
                </a:solidFill>
              </a:rPr>
              <a:t>: </a:t>
            </a:r>
            <a:r>
              <a:rPr lang="en-US" sz="2100" dirty="0">
                <a:solidFill>
                  <a:srgbClr val="800000"/>
                </a:solidFill>
              </a:rPr>
              <a:t>Decrease the pitching moment by 25% (trim the aircraft by changing the wing shape</a:t>
            </a:r>
            <a:r>
              <a:rPr lang="en-US" sz="2100" dirty="0" smtClean="0">
                <a:solidFill>
                  <a:srgbClr val="800000"/>
                </a:solidFill>
              </a:rPr>
              <a:t>).</a:t>
            </a:r>
            <a:endParaRPr lang="en-US" sz="2100" dirty="0">
              <a:solidFill>
                <a:srgbClr val="800000"/>
              </a:solidFill>
            </a:endParaRPr>
          </a:p>
          <a:p>
            <a:pPr marL="342900" lvl="1" indent="-342900">
              <a:buNone/>
            </a:pPr>
            <a:endParaRPr lang="en-US" sz="2000" dirty="0" smtClean="0"/>
          </a:p>
          <a:p>
            <a:pPr marL="0" indent="0"/>
            <a:r>
              <a:rPr lang="en-US" sz="2000" dirty="0" smtClean="0"/>
              <a:t>In our first attempt, we </a:t>
            </a:r>
            <a:r>
              <a:rPr lang="en-US" sz="2000" dirty="0" smtClean="0"/>
              <a:t>are going to propose </a:t>
            </a:r>
            <a:r>
              <a:rPr lang="en-US" sz="2000" dirty="0" smtClean="0"/>
              <a:t>the following shape optimization problem:</a:t>
            </a:r>
          </a:p>
          <a:p>
            <a:pPr lvl="1"/>
            <a:r>
              <a:rPr lang="en-US" sz="1600" dirty="0" smtClean="0"/>
              <a:t>Reduce drag (if possible)</a:t>
            </a:r>
          </a:p>
          <a:p>
            <a:pPr lvl="1"/>
            <a:r>
              <a:rPr lang="en-US" sz="1600" dirty="0" smtClean="0"/>
              <a:t>Maintain 95% of the original lift</a:t>
            </a:r>
          </a:p>
          <a:p>
            <a:pPr lvl="1"/>
            <a:r>
              <a:rPr lang="en-US" sz="1600" dirty="0" smtClean="0"/>
              <a:t>Maintain 90% of the original maximum thicknesses at 2 outboard wing sections</a:t>
            </a:r>
          </a:p>
          <a:p>
            <a:pPr lvl="1"/>
            <a:endParaRPr lang="en-US" sz="1600" dirty="0" smtClean="0"/>
          </a:p>
          <a:p>
            <a:pPr marL="0" lvl="1" indent="0">
              <a:buNone/>
            </a:pPr>
            <a:r>
              <a:rPr lang="en-US" sz="2100" dirty="0" smtClean="0">
                <a:solidFill>
                  <a:schemeClr val="tx1"/>
                </a:solidFill>
              </a:rPr>
              <a:t>It can be difficult to reduce drag given a good starting configuration based on supersonic </a:t>
            </a:r>
            <a:r>
              <a:rPr lang="en-US" sz="2100" dirty="0" smtClean="0">
                <a:solidFill>
                  <a:schemeClr val="tx1"/>
                </a:solidFill>
              </a:rPr>
              <a:t>theory.</a:t>
            </a:r>
            <a:endParaRPr lang="en-US" sz="2100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So, what do you need to know in order to set up your own shape design problems?</a:t>
            </a: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968830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</a:t>
            </a:r>
            <a:r>
              <a:rPr lang="en-US" dirty="0"/>
              <a:t>Problem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1499" y="1498600"/>
            <a:ext cx="6988503" cy="4919133"/>
          </a:xfrm>
          <a:prstGeom prst="roundRect">
            <a:avLst/>
          </a:prstGeom>
          <a:solidFill>
            <a:srgbClr val="FFFA9F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48409" y="3752944"/>
            <a:ext cx="1739659" cy="402722"/>
            <a:chOff x="1048409" y="3752944"/>
            <a:chExt cx="1739659" cy="402722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048409" y="3752944"/>
              <a:ext cx="1372498" cy="402722"/>
            </a:xfrm>
            <a:prstGeom prst="roundRect">
              <a:avLst/>
            </a:prstGeom>
            <a:solidFill>
              <a:srgbClr val="FF6666"/>
            </a:solidFill>
            <a:ln>
              <a:solidFill>
                <a:srgbClr val="9A2A1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Baseline volumetric mesh</a:t>
              </a:r>
              <a:endParaRPr 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8" name="Straight Arrow Connector 7"/>
            <p:cNvCxnSpPr>
              <a:stCxn id="7" idx="3"/>
              <a:endCxn id="10" idx="1"/>
            </p:cNvCxnSpPr>
            <p:nvPr/>
          </p:nvCxnSpPr>
          <p:spPr bwMode="auto">
            <a:xfrm flipV="1">
              <a:off x="2420907" y="3946722"/>
              <a:ext cx="367161" cy="758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A2A1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9" name="Group 8"/>
          <p:cNvGrpSpPr/>
          <p:nvPr/>
        </p:nvGrpSpPr>
        <p:grpSpPr>
          <a:xfrm>
            <a:off x="2788068" y="3626245"/>
            <a:ext cx="2049342" cy="852132"/>
            <a:chOff x="2788068" y="3626245"/>
            <a:chExt cx="2049342" cy="85213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2788068" y="3626245"/>
              <a:ext cx="2049342" cy="640954"/>
            </a:xfrm>
            <a:prstGeom prst="roundRect">
              <a:avLst/>
            </a:prstGeom>
            <a:solidFill>
              <a:srgbClr val="FF6666"/>
            </a:solidFill>
            <a:ln>
              <a:solidFill>
                <a:srgbClr val="9A2A1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Mesh deformation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27" idx="0"/>
            </p:cNvCxnSpPr>
            <p:nvPr/>
          </p:nvCxnSpPr>
          <p:spPr bwMode="auto">
            <a:xfrm rot="5400000">
              <a:off x="3707547" y="4372391"/>
              <a:ext cx="210384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A2A1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2788068" y="5638088"/>
            <a:ext cx="2727438" cy="597613"/>
            <a:chOff x="2788068" y="5663488"/>
            <a:chExt cx="2727438" cy="59761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2788068" y="5753541"/>
              <a:ext cx="2049342" cy="507560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Signature extraction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4" name="Straight Arrow Connector 13"/>
            <p:cNvCxnSpPr>
              <a:stCxn id="13" idx="3"/>
              <a:endCxn id="17" idx="1"/>
            </p:cNvCxnSpPr>
            <p:nvPr/>
          </p:nvCxnSpPr>
          <p:spPr bwMode="auto">
            <a:xfrm flipV="1">
              <a:off x="4837410" y="5994403"/>
              <a:ext cx="678096" cy="1291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6244" y="5663488"/>
              <a:ext cx="228600" cy="2413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515506" y="5341875"/>
            <a:ext cx="2121428" cy="853889"/>
            <a:chOff x="5515506" y="5341875"/>
            <a:chExt cx="2017140" cy="853889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5515506" y="5793042"/>
              <a:ext cx="2017140" cy="402722"/>
            </a:xfrm>
            <a:prstGeom prst="roundRect">
              <a:avLst/>
            </a:prstGeom>
            <a:solidFill>
              <a:srgbClr val="FF6666"/>
            </a:solidFill>
            <a:ln>
              <a:solidFill>
                <a:srgbClr val="9A2A1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Obj. </a:t>
              </a:r>
              <a:r>
                <a:rPr lang="en-US" sz="16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Func</a:t>
              </a:r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. calculation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8" name="Straight Arrow Connector 17"/>
            <p:cNvCxnSpPr>
              <a:stCxn id="17" idx="0"/>
              <a:endCxn id="21" idx="2"/>
            </p:cNvCxnSpPr>
            <p:nvPr/>
          </p:nvCxnSpPr>
          <p:spPr bwMode="auto">
            <a:xfrm rot="16200000" flipV="1">
              <a:off x="6298493" y="5567458"/>
              <a:ext cx="451167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A2A1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991" y="5471784"/>
              <a:ext cx="152400" cy="215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837410" y="3978169"/>
            <a:ext cx="2799523" cy="1363706"/>
            <a:chOff x="4837410" y="3978169"/>
            <a:chExt cx="2799523" cy="1363706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5515505" y="4487210"/>
              <a:ext cx="2121428" cy="854665"/>
            </a:xfrm>
            <a:prstGeom prst="roundRect">
              <a:avLst/>
            </a:prstGeom>
            <a:solidFill>
              <a:srgbClr val="66FF66"/>
            </a:solidFill>
            <a:ln>
              <a:solidFill>
                <a:srgbClr val="00804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Adjoint solver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2" name="Straight Arrow Connector 21"/>
            <p:cNvCxnSpPr>
              <a:stCxn id="27" idx="3"/>
              <a:endCxn id="21" idx="1"/>
            </p:cNvCxnSpPr>
            <p:nvPr/>
          </p:nvCxnSpPr>
          <p:spPr bwMode="auto">
            <a:xfrm>
              <a:off x="4837410" y="4904916"/>
              <a:ext cx="678095" cy="962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3761" y="4577420"/>
              <a:ext cx="228600" cy="2413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>
              <a:stCxn id="21" idx="0"/>
              <a:endCxn id="45" idx="2"/>
            </p:cNvCxnSpPr>
            <p:nvPr/>
          </p:nvCxnSpPr>
          <p:spPr bwMode="auto">
            <a:xfrm rot="5400000" flipH="1" flipV="1">
              <a:off x="6326178" y="4228209"/>
              <a:ext cx="509042" cy="896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0091" y="4139927"/>
              <a:ext cx="215900" cy="2159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1048409" y="4477583"/>
            <a:ext cx="3789001" cy="1251351"/>
            <a:chOff x="1048409" y="4477583"/>
            <a:chExt cx="3789001" cy="1251351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2788068" y="4477583"/>
              <a:ext cx="2049342" cy="854665"/>
            </a:xfrm>
            <a:prstGeom prst="roundRect">
              <a:avLst/>
            </a:prstGeom>
            <a:solidFill>
              <a:srgbClr val="66FF66"/>
            </a:solidFill>
            <a:ln>
              <a:solidFill>
                <a:srgbClr val="00804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Direct solver</a:t>
              </a:r>
              <a:endParaRPr lang="en-US" baseline="300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8" name="Straight Arrow Connector 27"/>
            <p:cNvCxnSpPr>
              <a:stCxn id="27" idx="2"/>
              <a:endCxn id="13" idx="0"/>
            </p:cNvCxnSpPr>
            <p:nvPr/>
          </p:nvCxnSpPr>
          <p:spPr bwMode="auto">
            <a:xfrm rot="5400000">
              <a:off x="3614793" y="5530194"/>
              <a:ext cx="395893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2878" y="5370950"/>
              <a:ext cx="228600" cy="241300"/>
            </a:xfrm>
            <a:prstGeom prst="rect">
              <a:avLst/>
            </a:prstGeom>
          </p:spPr>
        </p:pic>
        <p:sp>
          <p:nvSpPr>
            <p:cNvPr id="30" name="Rounded Rectangle 29"/>
            <p:cNvSpPr/>
            <p:nvPr/>
          </p:nvSpPr>
          <p:spPr bwMode="auto">
            <a:xfrm>
              <a:off x="1048409" y="4703559"/>
              <a:ext cx="1372498" cy="402722"/>
            </a:xfrm>
            <a:prstGeom prst="roundRect">
              <a:avLst/>
            </a:prstGeom>
            <a:solidFill>
              <a:srgbClr val="66FF66"/>
            </a:solidFill>
            <a:ln>
              <a:solidFill>
                <a:srgbClr val="00804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Input file</a:t>
              </a:r>
              <a:endParaRPr lang="en-US" sz="18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31" name="Straight Arrow Connector 30"/>
            <p:cNvCxnSpPr>
              <a:stCxn id="30" idx="3"/>
              <a:endCxn id="27" idx="1"/>
            </p:cNvCxnSpPr>
            <p:nvPr/>
          </p:nvCxnSpPr>
          <p:spPr bwMode="auto">
            <a:xfrm flipV="1">
              <a:off x="2420907" y="4904916"/>
              <a:ext cx="367161" cy="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804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276" y="1645542"/>
            <a:ext cx="2286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626" y="2013841"/>
            <a:ext cx="215900" cy="2159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7569" y="2307498"/>
            <a:ext cx="720014" cy="211769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376" y="2614835"/>
            <a:ext cx="152400" cy="2159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70538" y="1620483"/>
            <a:ext cx="131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flow solution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70538" y="1924935"/>
            <a:ext cx="149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adjoint solution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70538" y="2247276"/>
            <a:ext cx="1737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design parameters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70538" y="2551381"/>
            <a:ext cx="2274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cost/constraint functions</a:t>
            </a:r>
            <a:endParaRPr lang="en-US" sz="1600" dirty="0">
              <a:latin typeface="Calibri"/>
              <a:cs typeface="Calibri"/>
            </a:endParaRPr>
          </a:p>
        </p:txBody>
      </p:sp>
      <p:grpSp>
        <p:nvGrpSpPr>
          <p:cNvPr id="40" name="Agrupar 96"/>
          <p:cNvGrpSpPr/>
          <p:nvPr/>
        </p:nvGrpSpPr>
        <p:grpSpPr>
          <a:xfrm>
            <a:off x="4837409" y="3169448"/>
            <a:ext cx="4141491" cy="808720"/>
            <a:chOff x="4837409" y="3169448"/>
            <a:chExt cx="4141491" cy="808720"/>
          </a:xfrm>
        </p:grpSpPr>
        <p:grpSp>
          <p:nvGrpSpPr>
            <p:cNvPr id="41" name="Group 40"/>
            <p:cNvGrpSpPr/>
            <p:nvPr/>
          </p:nvGrpSpPr>
          <p:grpSpPr>
            <a:xfrm>
              <a:off x="4837409" y="3575446"/>
              <a:ext cx="4027191" cy="402722"/>
              <a:chOff x="4837410" y="3575446"/>
              <a:chExt cx="3923493" cy="402722"/>
            </a:xfrm>
          </p:grpSpPr>
          <p:cxnSp>
            <p:nvCxnSpPr>
              <p:cNvPr id="43" name="Straight Arrow Connector 42"/>
              <p:cNvCxnSpPr/>
              <p:nvPr/>
            </p:nvCxnSpPr>
            <p:spPr bwMode="auto">
              <a:xfrm>
                <a:off x="4837410" y="3864397"/>
                <a:ext cx="678095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9A2A1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grpSp>
            <p:nvGrpSpPr>
              <p:cNvPr id="44" name="Group 43"/>
              <p:cNvGrpSpPr/>
              <p:nvPr/>
            </p:nvGrpSpPr>
            <p:grpSpPr>
              <a:xfrm>
                <a:off x="5515505" y="3575446"/>
                <a:ext cx="3245398" cy="402722"/>
                <a:chOff x="5515505" y="3575446"/>
                <a:chExt cx="3245398" cy="402722"/>
              </a:xfrm>
            </p:grpSpPr>
            <p:sp>
              <p:nvSpPr>
                <p:cNvPr id="45" name="Rounded Rectangle 44"/>
                <p:cNvSpPr/>
                <p:nvPr/>
              </p:nvSpPr>
              <p:spPr bwMode="auto">
                <a:xfrm>
                  <a:off x="5515505" y="3575446"/>
                  <a:ext cx="2049342" cy="402722"/>
                </a:xfrm>
                <a:prstGeom prst="roundRect">
                  <a:avLst/>
                </a:prstGeom>
                <a:solidFill>
                  <a:srgbClr val="66CCFF"/>
                </a:solidFill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  <a:latin typeface="Calibri"/>
                      <a:cs typeface="Calibri"/>
                    </a:rPr>
                    <a:t>Gradient module</a:t>
                  </a:r>
                  <a:endParaRPr lang="en-US" sz="1800" dirty="0">
                    <a:solidFill>
                      <a:srgbClr val="000000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5" idx="3"/>
                </p:cNvCxnSpPr>
                <p:nvPr/>
              </p:nvCxnSpPr>
              <p:spPr bwMode="auto">
                <a:xfrm>
                  <a:off x="7564847" y="3776807"/>
                  <a:ext cx="1196056" cy="7793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</p:grpSp>
        <p:sp>
          <p:nvSpPr>
            <p:cNvPr id="42" name="TextBox 139"/>
            <p:cNvSpPr txBox="1"/>
            <p:nvPr/>
          </p:nvSpPr>
          <p:spPr>
            <a:xfrm>
              <a:off x="7879692" y="3169448"/>
              <a:ext cx="109920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Calibri"/>
                  <a:cs typeface="Calibri"/>
                </a:rPr>
                <a:t>To the optimizer</a:t>
              </a:r>
              <a:endParaRPr lang="en-US" sz="16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47" name="Straight Arrow Connector 10"/>
          <p:cNvCxnSpPr>
            <a:stCxn id="49" idx="2"/>
            <a:endCxn id="48" idx="0"/>
          </p:cNvCxnSpPr>
          <p:nvPr/>
        </p:nvCxnSpPr>
        <p:spPr bwMode="auto">
          <a:xfrm>
            <a:off x="3788261" y="1463302"/>
            <a:ext cx="9039" cy="6575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8" name="Rounded Rectangle 47"/>
          <p:cNvSpPr/>
          <p:nvPr/>
        </p:nvSpPr>
        <p:spPr bwMode="auto">
          <a:xfrm>
            <a:off x="2832100" y="2120899"/>
            <a:ext cx="1930400" cy="635001"/>
          </a:xfrm>
          <a:prstGeom prst="roundRect">
            <a:avLst/>
          </a:prstGeom>
          <a:solidFill>
            <a:srgbClr val="66CCFF"/>
          </a:solidFill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Calibri"/>
                <a:cs typeface="Calibri"/>
              </a:rPr>
              <a:t>Baseline surface </a:t>
            </a:r>
            <a:r>
              <a:rPr lang="fr-FR" sz="1800" dirty="0" err="1" smtClean="0">
                <a:solidFill>
                  <a:schemeClr val="tx1"/>
                </a:solidFill>
                <a:latin typeface="Calibri"/>
                <a:cs typeface="Calibri"/>
              </a:rPr>
              <a:t>mesh</a:t>
            </a:r>
            <a:endParaRPr lang="fr-FR" sz="1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9" name="TextBox 139"/>
          <p:cNvSpPr txBox="1"/>
          <p:nvPr/>
        </p:nvSpPr>
        <p:spPr>
          <a:xfrm>
            <a:off x="2893274" y="1124748"/>
            <a:ext cx="1789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alibri"/>
                <a:cs typeface="Calibri"/>
              </a:rPr>
              <a:t>From the optimizer</a:t>
            </a:r>
            <a:endParaRPr lang="en-US" sz="1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50540" y="2648460"/>
            <a:ext cx="2762199" cy="977784"/>
            <a:chOff x="1050540" y="2648460"/>
            <a:chExt cx="2762199" cy="977784"/>
          </a:xfrm>
        </p:grpSpPr>
        <p:sp>
          <p:nvSpPr>
            <p:cNvPr id="51" name="Rounded Rectangle 22"/>
            <p:cNvSpPr/>
            <p:nvPr/>
          </p:nvSpPr>
          <p:spPr bwMode="auto">
            <a:xfrm>
              <a:off x="1050540" y="2974651"/>
              <a:ext cx="1557866" cy="464143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libri"/>
                  <a:cs typeface="Calibri"/>
                </a:rPr>
                <a:t>FFD Technique</a:t>
              </a:r>
              <a:endParaRPr lang="en-US" sz="16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cxnSp>
          <p:nvCxnSpPr>
            <p:cNvPr id="52" name="Straight Arrow Connector 10"/>
            <p:cNvCxnSpPr>
              <a:stCxn id="51" idx="3"/>
            </p:cNvCxnSpPr>
            <p:nvPr/>
          </p:nvCxnSpPr>
          <p:spPr bwMode="auto">
            <a:xfrm>
              <a:off x="2608406" y="3206723"/>
              <a:ext cx="1201246" cy="189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3" name="Straight Arrow Connector 10"/>
            <p:cNvCxnSpPr>
              <a:stCxn id="48" idx="2"/>
              <a:endCxn id="10" idx="0"/>
            </p:cNvCxnSpPr>
            <p:nvPr/>
          </p:nvCxnSpPr>
          <p:spPr bwMode="auto">
            <a:xfrm rot="16200000" flipH="1">
              <a:off x="3369847" y="3183352"/>
              <a:ext cx="870345" cy="1543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54" name="Picture 124" descr="latex-image-1.pdf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7693" y="2648460"/>
              <a:ext cx="720014" cy="211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4729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8776" y="1600202"/>
            <a:ext cx="7738024" cy="1892438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 smtClean="0"/>
              <a:t>Lastly, define your optimization problem in the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Choose an objective, constraints (including geometric), and specify your design variables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Full specifications can be found in </a:t>
            </a:r>
            <a:r>
              <a:rPr lang="en-US" sz="2000" b="1" dirty="0" err="1" smtClean="0"/>
              <a:t>config_template.cfg</a:t>
            </a:r>
            <a:endParaRPr lang="en-US" sz="2000" b="1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Scaling factor helps optimizer take appropriate first step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61919" y="3832059"/>
            <a:ext cx="746628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% </a:t>
            </a:r>
            <a:r>
              <a:rPr lang="en-US" sz="1200" dirty="0">
                <a:latin typeface="Courier New"/>
                <a:cs typeface="Courier New"/>
              </a:rPr>
              <a:t>Optimization objective function with scaling factor</a:t>
            </a:r>
          </a:p>
          <a:p>
            <a:r>
              <a:rPr lang="en-US" sz="1200" dirty="0">
                <a:latin typeface="Courier New"/>
                <a:cs typeface="Courier New"/>
              </a:rPr>
              <a:t>% ex= Objective * Scale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OPT_OBJECTIVE=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 * 0.01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Optimization constraint functions with scaling factors, separated by semicolons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 ex= (Objective = Value ) * Scale, use '&gt;','&lt;','='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/>
                <a:cs typeface="Courier New"/>
              </a:rPr>
              <a:t>OPT_CONSTRAINT=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(MOMENT_Y &lt; 0.0135919515) * 0.01; (LIFT &gt; 0.13212308464) * 0.01; (MAX_THICKNESS_SEC1 &gt; 0.0035208432) * 0.01;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MAX_THICKNESS_SEC4 &gt; 0.0013014216) * 0.01; (MAX_THICKNESS_SEC5 &gt; 0.00052060608) *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0.01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0956583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738" y="3886200"/>
            <a:ext cx="7739062" cy="25908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Parameterize by a </a:t>
            </a:r>
            <a:r>
              <a:rPr lang="en-US" sz="1800" b="1" dirty="0" smtClean="0"/>
              <a:t>Free-Form Deformation </a:t>
            </a:r>
            <a:r>
              <a:rPr lang="en-US" sz="1800" dirty="0" smtClean="0"/>
              <a:t>(FFD) approach.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Technique has origins in the computer graphics industry.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Encapsulate geometry in a bounding box and create a mapping between the FFD control points and the mesh surface nodes.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FFD control points become the design variables (DVs) with the surface inheriting a smooth deformation.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FFD variables are now available in both 2D &amp; 3D with SU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sz="1800" dirty="0" smtClean="0"/>
              <a:t>V3.2.2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8669" y="1386840"/>
            <a:ext cx="3384257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2068" y="1386840"/>
            <a:ext cx="3384256" cy="237744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4342926" y="2575560"/>
            <a:ext cx="959142" cy="1588"/>
          </a:xfrm>
          <a:prstGeom prst="straightConnector1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084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U_Preso_4x3_v5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5146</TotalTime>
  <Words>2264</Words>
  <Application>Microsoft Macintosh PowerPoint</Application>
  <PresentationFormat>On-screen Show (4:3)</PresentationFormat>
  <Paragraphs>260</Paragraphs>
  <Slides>42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SU_Preso_4x3_v5</vt:lpstr>
      <vt:lpstr>Optimal Shape Design Using SU2</vt:lpstr>
      <vt:lpstr>PowerPoint Presentation</vt:lpstr>
      <vt:lpstr>PowerPoint Presentation</vt:lpstr>
      <vt:lpstr>Shape Design in SU2</vt:lpstr>
      <vt:lpstr>In this presentation…</vt:lpstr>
      <vt:lpstr>Shape Design in SU2</vt:lpstr>
      <vt:lpstr>Optimization Problem</vt:lpstr>
      <vt:lpstr>Optimization Problem</vt:lpstr>
      <vt:lpstr>Geometry Parameterization</vt:lpstr>
      <vt:lpstr>Geometry Parameterization</vt:lpstr>
      <vt:lpstr>Geometry Parameterization</vt:lpstr>
      <vt:lpstr>Flow &amp; Adjoint Problem Setup</vt:lpstr>
      <vt:lpstr>Flow &amp; Adjoint Problem Setup</vt:lpstr>
      <vt:lpstr>Flow &amp; Adjoint Problem Setup</vt:lpstr>
      <vt:lpstr>Mesh Deformation</vt:lpstr>
      <vt:lpstr>Mesh Deformation</vt:lpstr>
      <vt:lpstr>Shape Design in SU2</vt:lpstr>
      <vt:lpstr>PowerPoint Presentation</vt:lpstr>
      <vt:lpstr>Optimization Results</vt:lpstr>
      <vt:lpstr>Optimization Results</vt:lpstr>
      <vt:lpstr>Pitching Moment Constraint</vt:lpstr>
      <vt:lpstr>Lift constraint </vt:lpstr>
      <vt:lpstr>Maximum thickness (y=0.08675m) constraint</vt:lpstr>
      <vt:lpstr>Maximum thickness (y=0.10100m) constraint</vt:lpstr>
      <vt:lpstr>Drag objective function (min)</vt:lpstr>
      <vt:lpstr>Baseline (LM-1021) geometry and design variables</vt:lpstr>
      <vt:lpstr>Optimized (iteration 14) geometry and control points loc.</vt:lpstr>
      <vt:lpstr>Geometry comparison</vt:lpstr>
      <vt:lpstr>PowerPoint Presentation</vt:lpstr>
      <vt:lpstr>Redefine the Optimization Problem</vt:lpstr>
      <vt:lpstr>New Geometry Parameterization</vt:lpstr>
      <vt:lpstr>Lift and Pitching Moment Constraint</vt:lpstr>
      <vt:lpstr>Geometric constraints</vt:lpstr>
      <vt:lpstr>Maximum thickness constraint</vt:lpstr>
      <vt:lpstr>Twist angle constraint</vt:lpstr>
      <vt:lpstr>Baseline configuration. Cp distribution</vt:lpstr>
      <vt:lpstr>Optimized configuration. Cp distribution</vt:lpstr>
      <vt:lpstr>Geometry comparison</vt:lpstr>
      <vt:lpstr>PowerPoint Presentation</vt:lpstr>
      <vt:lpstr>RANS optimization</vt:lpstr>
      <vt:lpstr>We’ve Only Scratched the Surface…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Shape Design Using SU2</dc:title>
  <dc:subject/>
  <dc:creator>Francisco Palacios</dc:creator>
  <cp:keywords/>
  <dc:description/>
  <cp:lastModifiedBy>Francisco Palacios</cp:lastModifiedBy>
  <cp:revision>296</cp:revision>
  <dcterms:created xsi:type="dcterms:W3CDTF">2012-12-05T23:46:21Z</dcterms:created>
  <dcterms:modified xsi:type="dcterms:W3CDTF">2014-09-29T00:43:15Z</dcterms:modified>
  <cp:category/>
</cp:coreProperties>
</file>